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957" r:id="rId2"/>
    <p:sldId id="1022" r:id="rId3"/>
    <p:sldId id="1013" r:id="rId4"/>
    <p:sldId id="1023" r:id="rId5"/>
    <p:sldId id="1024" r:id="rId6"/>
    <p:sldId id="1025" r:id="rId7"/>
    <p:sldId id="1026" r:id="rId8"/>
    <p:sldId id="1028" r:id="rId9"/>
    <p:sldId id="1027" r:id="rId10"/>
    <p:sldId id="1030" r:id="rId11"/>
    <p:sldId id="968" r:id="rId12"/>
    <p:sldId id="928" r:id="rId13"/>
    <p:sldId id="1004" r:id="rId14"/>
    <p:sldId id="1005" r:id="rId15"/>
    <p:sldId id="1006" r:id="rId16"/>
    <p:sldId id="1008" r:id="rId17"/>
    <p:sldId id="1009" r:id="rId18"/>
    <p:sldId id="970" r:id="rId19"/>
    <p:sldId id="973" r:id="rId20"/>
    <p:sldId id="1015" r:id="rId21"/>
    <p:sldId id="971" r:id="rId22"/>
    <p:sldId id="1021" r:id="rId23"/>
    <p:sldId id="1016" r:id="rId24"/>
    <p:sldId id="1017" r:id="rId25"/>
    <p:sldId id="999" r:id="rId26"/>
    <p:sldId id="1029" r:id="rId27"/>
    <p:sldId id="1018" r:id="rId28"/>
    <p:sldId id="1019" r:id="rId29"/>
    <p:sldId id="1020" r:id="rId30"/>
  </p:sldIdLst>
  <p:sldSz cx="9144000" cy="5143500" type="screen16x9"/>
  <p:notesSz cx="4691063" cy="8686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ejzhang" initials="e"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1A16"/>
    <a:srgbClr val="003E79"/>
    <a:srgbClr val="04147B"/>
    <a:srgbClr val="B9B9B9"/>
    <a:srgbClr val="E36009"/>
    <a:srgbClr val="FC6621"/>
    <a:srgbClr val="784184"/>
    <a:srgbClr val="142B8C"/>
    <a:srgbClr val="F4DEBE"/>
    <a:srgbClr val="025F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88" autoAdjust="0"/>
    <p:restoredTop sz="50469" autoAdjust="0"/>
  </p:normalViewPr>
  <p:slideViewPr>
    <p:cSldViewPr snapToGrid="0">
      <p:cViewPr varScale="1">
        <p:scale>
          <a:sx n="148" d="100"/>
          <a:sy n="148" d="100"/>
        </p:scale>
        <p:origin x="4568" y="176"/>
      </p:cViewPr>
      <p:guideLst>
        <p:guide orient="horz" pos="2160"/>
        <p:guide pos="2880"/>
        <p:guide orient="horz" pos="1620"/>
      </p:guideLst>
    </p:cSldViewPr>
  </p:slideViewPr>
  <p:notesTextViewPr>
    <p:cViewPr>
      <p:scale>
        <a:sx n="185" d="100"/>
        <a:sy n="18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032794" cy="434340"/>
          </a:xfrm>
          <a:prstGeom prst="rect">
            <a:avLst/>
          </a:prstGeom>
        </p:spPr>
        <p:txBody>
          <a:bodyPr vert="horz" lIns="76437" tIns="38219" rIns="76437" bIns="38219" rtlCol="0"/>
          <a:lstStyle>
            <a:lvl1pPr algn="l">
              <a:defRPr sz="900"/>
            </a:lvl1pPr>
          </a:lstStyle>
          <a:p>
            <a:endParaRPr lang="en-US"/>
          </a:p>
        </p:txBody>
      </p:sp>
      <p:sp>
        <p:nvSpPr>
          <p:cNvPr id="3" name="日期占位符 2"/>
          <p:cNvSpPr>
            <a:spLocks noGrp="1"/>
          </p:cNvSpPr>
          <p:nvPr>
            <p:ph type="dt" sz="quarter" idx="1"/>
          </p:nvPr>
        </p:nvSpPr>
        <p:spPr>
          <a:xfrm>
            <a:off x="2657183" y="1"/>
            <a:ext cx="2032794" cy="434340"/>
          </a:xfrm>
          <a:prstGeom prst="rect">
            <a:avLst/>
          </a:prstGeom>
        </p:spPr>
        <p:txBody>
          <a:bodyPr vert="horz" lIns="76437" tIns="38219" rIns="76437" bIns="38219" rtlCol="0"/>
          <a:lstStyle>
            <a:lvl1pPr algn="r">
              <a:defRPr sz="900"/>
            </a:lvl1pPr>
          </a:lstStyle>
          <a:p>
            <a:fld id="{2BFF3642-4F6B-4672-99A0-B0CB67F12A17}" type="datetimeFigureOut">
              <a:rPr lang="en-US" smtClean="0"/>
              <a:t>12/7/19</a:t>
            </a:fld>
            <a:endParaRPr lang="en-US"/>
          </a:p>
        </p:txBody>
      </p:sp>
      <p:sp>
        <p:nvSpPr>
          <p:cNvPr id="4" name="页脚占位符 3"/>
          <p:cNvSpPr>
            <a:spLocks noGrp="1"/>
          </p:cNvSpPr>
          <p:nvPr>
            <p:ph type="ftr" sz="quarter" idx="2"/>
          </p:nvPr>
        </p:nvSpPr>
        <p:spPr>
          <a:xfrm>
            <a:off x="0" y="8250953"/>
            <a:ext cx="2032794" cy="434340"/>
          </a:xfrm>
          <a:prstGeom prst="rect">
            <a:avLst/>
          </a:prstGeom>
        </p:spPr>
        <p:txBody>
          <a:bodyPr vert="horz" lIns="76437" tIns="38219" rIns="76437" bIns="38219" rtlCol="0" anchor="b"/>
          <a:lstStyle>
            <a:lvl1pPr algn="l">
              <a:defRPr sz="900"/>
            </a:lvl1pPr>
          </a:lstStyle>
          <a:p>
            <a:endParaRPr lang="en-US"/>
          </a:p>
        </p:txBody>
      </p:sp>
      <p:sp>
        <p:nvSpPr>
          <p:cNvPr id="5" name="灯片编号占位符 4"/>
          <p:cNvSpPr>
            <a:spLocks noGrp="1"/>
          </p:cNvSpPr>
          <p:nvPr>
            <p:ph type="sldNum" sz="quarter" idx="3"/>
          </p:nvPr>
        </p:nvSpPr>
        <p:spPr>
          <a:xfrm>
            <a:off x="2657183" y="8250953"/>
            <a:ext cx="2032794" cy="434340"/>
          </a:xfrm>
          <a:prstGeom prst="rect">
            <a:avLst/>
          </a:prstGeom>
        </p:spPr>
        <p:txBody>
          <a:bodyPr vert="horz" lIns="76437" tIns="38219" rIns="76437" bIns="38219" rtlCol="0" anchor="b"/>
          <a:lstStyle>
            <a:lvl1pPr algn="r">
              <a:defRPr sz="900"/>
            </a:lvl1pPr>
          </a:lstStyle>
          <a:p>
            <a:fld id="{D8B88D45-2D7C-4F93-8B87-417593075534}" type="slidenum">
              <a:rPr lang="en-US" smtClean="0"/>
              <a:t>‹#›</a:t>
            </a:fld>
            <a:endParaRPr lang="en-US"/>
          </a:p>
        </p:txBody>
      </p:sp>
    </p:spTree>
    <p:extLst>
      <p:ext uri="{BB962C8B-B14F-4D97-AF65-F5344CB8AC3E}">
        <p14:creationId xmlns:p14="http://schemas.microsoft.com/office/powerpoint/2010/main" val="3482743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032794" cy="435848"/>
          </a:xfrm>
          <a:prstGeom prst="rect">
            <a:avLst/>
          </a:prstGeom>
        </p:spPr>
        <p:txBody>
          <a:bodyPr vert="horz" lIns="76437" tIns="38219" rIns="76437" bIns="38219" rtlCol="0"/>
          <a:lstStyle>
            <a:lvl1pPr algn="l">
              <a:defRPr sz="900"/>
            </a:lvl1pPr>
          </a:lstStyle>
          <a:p>
            <a:endParaRPr lang="en-US"/>
          </a:p>
        </p:txBody>
      </p:sp>
      <p:sp>
        <p:nvSpPr>
          <p:cNvPr id="3" name="Date Placeholder 2"/>
          <p:cNvSpPr>
            <a:spLocks noGrp="1"/>
          </p:cNvSpPr>
          <p:nvPr>
            <p:ph type="dt" idx="1"/>
          </p:nvPr>
        </p:nvSpPr>
        <p:spPr>
          <a:xfrm>
            <a:off x="2657183" y="1"/>
            <a:ext cx="2032794" cy="435848"/>
          </a:xfrm>
          <a:prstGeom prst="rect">
            <a:avLst/>
          </a:prstGeom>
        </p:spPr>
        <p:txBody>
          <a:bodyPr vert="horz" lIns="76437" tIns="38219" rIns="76437" bIns="38219" rtlCol="0"/>
          <a:lstStyle>
            <a:lvl1pPr algn="r">
              <a:defRPr sz="900"/>
            </a:lvl1pPr>
          </a:lstStyle>
          <a:p>
            <a:fld id="{C95D9489-7027-4D8B-AE1B-BF1ACC932311}" type="datetimeFigureOut">
              <a:rPr lang="en-US" smtClean="0"/>
              <a:pPr/>
              <a:t>12/7/19</a:t>
            </a:fld>
            <a:endParaRPr lang="en-US"/>
          </a:p>
        </p:txBody>
      </p:sp>
      <p:sp>
        <p:nvSpPr>
          <p:cNvPr id="4" name="Slide Image Placeholder 3"/>
          <p:cNvSpPr>
            <a:spLocks noGrp="1" noRot="1" noChangeAspect="1"/>
          </p:cNvSpPr>
          <p:nvPr>
            <p:ph type="sldImg" idx="2"/>
          </p:nvPr>
        </p:nvSpPr>
        <p:spPr>
          <a:xfrm>
            <a:off x="-261938" y="1085850"/>
            <a:ext cx="5214938" cy="2933700"/>
          </a:xfrm>
          <a:prstGeom prst="rect">
            <a:avLst/>
          </a:prstGeom>
          <a:noFill/>
          <a:ln w="12700">
            <a:solidFill>
              <a:prstClr val="black"/>
            </a:solidFill>
          </a:ln>
        </p:spPr>
        <p:txBody>
          <a:bodyPr vert="horz" lIns="76437" tIns="38219" rIns="76437" bIns="38219" rtlCol="0" anchor="ctr"/>
          <a:lstStyle/>
          <a:p>
            <a:endParaRPr lang="en-US"/>
          </a:p>
        </p:txBody>
      </p:sp>
      <p:sp>
        <p:nvSpPr>
          <p:cNvPr id="5" name="Notes Placeholder 4"/>
          <p:cNvSpPr>
            <a:spLocks noGrp="1"/>
          </p:cNvSpPr>
          <p:nvPr>
            <p:ph type="body" sz="quarter" idx="3"/>
          </p:nvPr>
        </p:nvSpPr>
        <p:spPr>
          <a:xfrm>
            <a:off x="469107" y="4180523"/>
            <a:ext cx="3752850" cy="3420428"/>
          </a:xfrm>
          <a:prstGeom prst="rect">
            <a:avLst/>
          </a:prstGeom>
        </p:spPr>
        <p:txBody>
          <a:bodyPr vert="horz" lIns="76437" tIns="38219" rIns="76437" bIns="38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250953"/>
            <a:ext cx="2032794" cy="435847"/>
          </a:xfrm>
          <a:prstGeom prst="rect">
            <a:avLst/>
          </a:prstGeom>
        </p:spPr>
        <p:txBody>
          <a:bodyPr vert="horz" lIns="76437" tIns="38219" rIns="76437" bIns="38219" rtlCol="0" anchor="b"/>
          <a:lstStyle>
            <a:lvl1pPr algn="l">
              <a:defRPr sz="900"/>
            </a:lvl1pPr>
          </a:lstStyle>
          <a:p>
            <a:endParaRPr lang="en-US"/>
          </a:p>
        </p:txBody>
      </p:sp>
      <p:sp>
        <p:nvSpPr>
          <p:cNvPr id="7" name="Slide Number Placeholder 6"/>
          <p:cNvSpPr>
            <a:spLocks noGrp="1"/>
          </p:cNvSpPr>
          <p:nvPr>
            <p:ph type="sldNum" sz="quarter" idx="5"/>
          </p:nvPr>
        </p:nvSpPr>
        <p:spPr>
          <a:xfrm>
            <a:off x="2657183" y="8250953"/>
            <a:ext cx="2032794" cy="435847"/>
          </a:xfrm>
          <a:prstGeom prst="rect">
            <a:avLst/>
          </a:prstGeom>
        </p:spPr>
        <p:txBody>
          <a:bodyPr vert="horz" lIns="76437" tIns="38219" rIns="76437" bIns="38219" rtlCol="0" anchor="b"/>
          <a:lstStyle>
            <a:lvl1pPr algn="r">
              <a:defRPr sz="900"/>
            </a:lvl1pPr>
          </a:lstStyle>
          <a:p>
            <a:fld id="{BD149CBC-461F-443C-B0A4-C0247811E7B6}" type="slidenum">
              <a:rPr lang="en-US" smtClean="0"/>
              <a:pPr/>
              <a:t>‹#›</a:t>
            </a:fld>
            <a:endParaRPr lang="en-US"/>
          </a:p>
        </p:txBody>
      </p:sp>
    </p:spTree>
    <p:extLst>
      <p:ext uri="{BB962C8B-B14F-4D97-AF65-F5344CB8AC3E}">
        <p14:creationId xmlns:p14="http://schemas.microsoft.com/office/powerpoint/2010/main" val="3181664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afternoon, everyone, today I will give you a talk about reconfigurable intelligent surface for green edge inference in machine learning. </a:t>
            </a:r>
            <a:endParaRPr lang="en-US" dirty="0"/>
          </a:p>
        </p:txBody>
      </p:sp>
      <p:sp>
        <p:nvSpPr>
          <p:cNvPr id="4" name="Slide Number Placeholder 3"/>
          <p:cNvSpPr>
            <a:spLocks noGrp="1"/>
          </p:cNvSpPr>
          <p:nvPr>
            <p:ph type="sldNum" sz="quarter" idx="10"/>
          </p:nvPr>
        </p:nvSpPr>
        <p:spPr/>
        <p:txBody>
          <a:bodyPr/>
          <a:lstStyle/>
          <a:p>
            <a:fld id="{BD149CBC-461F-443C-B0A4-C0247811E7B6}" type="slidenum">
              <a:rPr lang="en-US" smtClean="0"/>
              <a:pPr/>
              <a:t>1</a:t>
            </a:fld>
            <a:endParaRPr lang="en-US"/>
          </a:p>
        </p:txBody>
      </p:sp>
    </p:spTree>
    <p:extLst>
      <p:ext uri="{BB962C8B-B14F-4D97-AF65-F5344CB8AC3E}">
        <p14:creationId xmlns:p14="http://schemas.microsoft.com/office/powerpoint/2010/main" val="2089905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answer is yes.</a:t>
            </a:r>
            <a:r>
              <a:rPr kumimoji="1" lang="en-US" altLang="zh-CN" baseline="0" dirty="0" smtClean="0"/>
              <a:t> I should make some clarifications. In this talk w</a:t>
            </a:r>
            <a:r>
              <a:rPr kumimoji="1" lang="en-US" altLang="zh-CN" dirty="0" smtClean="0"/>
              <a:t>e</a:t>
            </a:r>
            <a:r>
              <a:rPr kumimoji="1" lang="en-US" altLang="zh-CN" baseline="0" dirty="0" smtClean="0"/>
              <a:t> will</a:t>
            </a:r>
            <a:r>
              <a:rPr kumimoji="1" lang="en-US" altLang="zh-CN" dirty="0" smtClean="0"/>
              <a:t> focus</a:t>
            </a:r>
            <a:r>
              <a:rPr kumimoji="1" lang="en-US" altLang="zh-CN" baseline="0" dirty="0" smtClean="0"/>
              <a:t> on the inference phase, that is, we assume the training phase are already done, and well-trained </a:t>
            </a:r>
            <a:r>
              <a:rPr kumimoji="1" lang="en-US" altLang="zh-CN" baseline="0" dirty="0" smtClean="0"/>
              <a:t>neural network models are available</a:t>
            </a:r>
            <a:r>
              <a:rPr kumimoji="1" lang="en-US" altLang="zh-CN" baseline="0" dirty="0" smtClean="0"/>
              <a:t>. The question on how to train complicated neural networks through cooperation among mobile devices is left as our future work.</a:t>
            </a:r>
          </a:p>
          <a:p>
            <a:endParaRPr kumimoji="1" lang="en-US" altLang="zh-CN" baseline="0" dirty="0" smtClean="0"/>
          </a:p>
          <a:p>
            <a:r>
              <a:rPr kumimoji="1" lang="en-US" altLang="zh-CN" dirty="0" smtClean="0"/>
              <a:t>We propose to</a:t>
            </a:r>
            <a:r>
              <a:rPr kumimoji="1" lang="en-US" altLang="zh-CN" baseline="0" dirty="0" smtClean="0"/>
              <a:t> leverage the benefits of mobile edge computing, by uploading the tasks generated at mobile devices to edge base stations and executing these tasks at the base stations. We assume these base stations are resource-enhanced and they have downloaded several neural network models from the cloud so that they can provide services to the devices. Note that these bases stations are near to mobile devices, so that they can provide services within a reasonable latency. The proposed edge inference system reaches a compromise between cloud-centric inference and on-device inference. Moreover, to guarantee the quality-of-service provided for devices, </a:t>
            </a:r>
            <a:r>
              <a:rPr lang="en-US" altLang="zh-CN" sz="1200" kern="1200" dirty="0" smtClean="0">
                <a:solidFill>
                  <a:schemeClr val="tx1"/>
                </a:solidFill>
                <a:effectLst/>
                <a:latin typeface="+mn-lt"/>
                <a:ea typeface="+mn-ea"/>
                <a:cs typeface="+mn-cs"/>
              </a:rPr>
              <a:t>we explore the idea of computation replication. It</a:t>
            </a:r>
            <a:r>
              <a:rPr lang="en-US" altLang="zh-CN" sz="1200" kern="1200" baseline="0" dirty="0" smtClean="0">
                <a:solidFill>
                  <a:schemeClr val="tx1"/>
                </a:solidFill>
                <a:effectLst/>
                <a:latin typeface="+mn-lt"/>
                <a:ea typeface="+mn-ea"/>
                <a:cs typeface="+mn-cs"/>
              </a:rPr>
              <a:t> means that </a:t>
            </a:r>
            <a:r>
              <a:rPr lang="en-US" altLang="zh-CN" sz="1200" kern="1200" dirty="0" smtClean="0">
                <a:solidFill>
                  <a:schemeClr val="tx1"/>
                </a:solidFill>
                <a:effectLst/>
                <a:latin typeface="+mn-lt"/>
                <a:ea typeface="+mn-ea"/>
                <a:cs typeface="+mn-cs"/>
              </a:rPr>
              <a:t>inference tasks are allowed to be performed by multiple base</a:t>
            </a:r>
            <a:r>
              <a:rPr lang="en-US" altLang="zh-CN" sz="1200" kern="1200" baseline="0" dirty="0" smtClean="0">
                <a:solidFill>
                  <a:schemeClr val="tx1"/>
                </a:solidFill>
                <a:effectLst/>
                <a:latin typeface="+mn-lt"/>
                <a:ea typeface="+mn-ea"/>
                <a:cs typeface="+mn-cs"/>
              </a:rPr>
              <a:t> station</a:t>
            </a:r>
            <a:r>
              <a:rPr lang="en-US" altLang="zh-CN" sz="1200" kern="1200" dirty="0" smtClean="0">
                <a:solidFill>
                  <a:schemeClr val="tx1"/>
                </a:solidFill>
                <a:effectLst/>
                <a:latin typeface="+mn-lt"/>
                <a:ea typeface="+mn-ea"/>
                <a:cs typeface="+mn-cs"/>
              </a:rPr>
              <a:t>s to create multiple copies of the inference results. For</a:t>
            </a:r>
            <a:r>
              <a:rPr lang="en-US" altLang="zh-CN" sz="1200" kern="1200" baseline="0" dirty="0" smtClean="0">
                <a:solidFill>
                  <a:schemeClr val="tx1"/>
                </a:solidFill>
                <a:effectLst/>
                <a:latin typeface="+mn-lt"/>
                <a:ea typeface="+mn-ea"/>
                <a:cs typeface="+mn-cs"/>
              </a:rPr>
              <a:t> each task we will select a subset of all base stations to execute.</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11</a:t>
            </a:fld>
            <a:endParaRPr lang="en-US"/>
          </a:p>
        </p:txBody>
      </p:sp>
    </p:spTree>
    <p:extLst>
      <p:ext uri="{BB962C8B-B14F-4D97-AF65-F5344CB8AC3E}">
        <p14:creationId xmlns:p14="http://schemas.microsoft.com/office/powerpoint/2010/main" val="1340335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We mainly focus</a:t>
            </a:r>
            <a:r>
              <a:rPr kumimoji="1" lang="en-US" altLang="zh-CN" baseline="0" dirty="0" smtClean="0"/>
              <a:t> on the power consumption in the proposed edge inference system, which consists of both computation power consumption for executing inference tasks and communication power consumption for delivering inference results. The computation power consumption can be estimated by following the methodology proposed in a previous work, which gives an arbitrary neural network a layer-wise energy breakdown. The attached figure here shows a layer-wise energy breakdown of </a:t>
            </a:r>
            <a:r>
              <a:rPr kumimoji="1" lang="en-US" altLang="zh-CN" baseline="0" dirty="0" err="1" smtClean="0"/>
              <a:t>AlexNet</a:t>
            </a:r>
            <a:r>
              <a:rPr kumimoji="1" lang="en-US" altLang="zh-CN" baseline="0" dirty="0" smtClean="0"/>
              <a:t>, which is a renowned neural network for image recognition. </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Note that in our system, there exists a fundamental tradeoff in terms of power consumption. Because of computation replication, the same task are performed at multiple base stations for several times, so the computation power is large. Imagine the extreme case is each task will be executed by all base stations. However, the multiple copies of the inference results at different base stations also enable cooperative transmission, which can </a:t>
            </a:r>
            <a:r>
              <a:rPr lang="en-US" altLang="zh-CN" sz="1200" kern="1200" dirty="0" smtClean="0">
                <a:solidFill>
                  <a:schemeClr val="tx1"/>
                </a:solidFill>
                <a:effectLst/>
                <a:latin typeface="+mn-lt"/>
                <a:ea typeface="+mn-ea"/>
                <a:cs typeface="+mn-cs"/>
              </a:rPr>
              <a:t>reduce the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transmit power consumption by exploiting a higher cooperative beamforming gain. Therefore, we should</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strike a balance between the communication and computation power consumption, by </a:t>
            </a:r>
            <a:r>
              <a:rPr lang="en-US" altLang="zh-CN" dirty="0" smtClean="0"/>
              <a:t>minimizing the sum of</a:t>
            </a:r>
            <a:r>
              <a:rPr lang="en-US" altLang="zh-CN" baseline="0" dirty="0" smtClean="0"/>
              <a:t> these two parts</a:t>
            </a:r>
            <a:r>
              <a:rPr lang="en-US" altLang="zh-CN" sz="1200" kern="1200" dirty="0" smtClean="0">
                <a:solidFill>
                  <a:schemeClr val="tx1"/>
                </a:solidFill>
                <a:effectLst/>
                <a:latin typeface="+mn-lt"/>
                <a:ea typeface="+mn-ea"/>
                <a:cs typeface="+mn-cs"/>
              </a:rPr>
              <a:t>.</a:t>
            </a:r>
          </a:p>
          <a:p>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12</a:t>
            </a:fld>
            <a:endParaRPr lang="en-US"/>
          </a:p>
        </p:txBody>
      </p:sp>
    </p:spTree>
    <p:extLst>
      <p:ext uri="{BB962C8B-B14F-4D97-AF65-F5344CB8AC3E}">
        <p14:creationId xmlns:p14="http://schemas.microsoft.com/office/powerpoint/2010/main" val="205460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Recently, several</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works showed that an emerging technology named reconfigurable intelligent surface has the potential to significantly reduce the power consumption and improve the energy efficiency. So in this work, we consider a</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reconfigurable intelligent surface empowered</a:t>
            </a:r>
            <a:r>
              <a:rPr lang="en-US" altLang="zh-CN" sz="1200" kern="1200" baseline="0" dirty="0" smtClean="0">
                <a:solidFill>
                  <a:schemeClr val="tx1"/>
                </a:solidFill>
                <a:effectLst/>
                <a:latin typeface="+mn-lt"/>
                <a:ea typeface="+mn-ea"/>
                <a:cs typeface="+mn-cs"/>
              </a:rPr>
              <a:t> edge inference system.</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13</a:t>
            </a:fld>
            <a:endParaRPr lang="en-US"/>
          </a:p>
        </p:txBody>
      </p:sp>
    </p:spTree>
    <p:extLst>
      <p:ext uri="{BB962C8B-B14F-4D97-AF65-F5344CB8AC3E}">
        <p14:creationId xmlns:p14="http://schemas.microsoft.com/office/powerpoint/2010/main" val="1437221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Reconfigurable intelligent</a:t>
            </a:r>
            <a:r>
              <a:rPr kumimoji="1" lang="en-US" altLang="zh-CN" baseline="0" dirty="0" smtClean="0"/>
              <a:t> surface improve the performance of wireless communication systems by creating smart radio environments. In conventional </a:t>
            </a:r>
            <a:r>
              <a:rPr lang="en-US" altLang="zh-CN" dirty="0" smtClean="0"/>
              <a:t>wireless networks</a:t>
            </a:r>
            <a:r>
              <a:rPr lang="en-US" altLang="zh-CN" baseline="0" dirty="0" smtClean="0"/>
              <a:t>, we have</a:t>
            </a:r>
            <a:r>
              <a:rPr lang="en-US" altLang="zh-CN" dirty="0" smtClean="0"/>
              <a:t> no control of radio waves, w</a:t>
            </a:r>
            <a:r>
              <a:rPr lang="en-US" altLang="zh-CN" baseline="0" dirty="0" smtClean="0"/>
              <a:t>e p</a:t>
            </a:r>
            <a:r>
              <a:rPr lang="en-US" altLang="zh-CN" dirty="0" smtClean="0"/>
              <a:t>erceive the environment as an “unintentional adversary” to communication, and we focus on optimizing the end-points of the communication network, e.g., transceiver designs. </a:t>
            </a:r>
            <a:r>
              <a:rPr kumimoji="1" lang="en-US" altLang="zh-CN" dirty="0" smtClean="0"/>
              <a:t>Reconfigurable intelligent</a:t>
            </a:r>
            <a:r>
              <a:rPr kumimoji="1" lang="en-US" altLang="zh-CN" baseline="0" dirty="0" smtClean="0"/>
              <a:t> surface introduces a new degree of freedom for our design, we can in fact </a:t>
            </a:r>
            <a:r>
              <a:rPr lang="en-US" altLang="zh-CN" dirty="0" smtClean="0"/>
              <a:t>reconfigure the wireless propagations.</a:t>
            </a:r>
          </a:p>
          <a:p>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14</a:t>
            </a:fld>
            <a:endParaRPr lang="en-US"/>
          </a:p>
        </p:txBody>
      </p:sp>
    </p:spTree>
    <p:extLst>
      <p:ext uri="{BB962C8B-B14F-4D97-AF65-F5344CB8AC3E}">
        <p14:creationId xmlns:p14="http://schemas.microsoft.com/office/powerpoint/2010/main" val="68634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principle, r</a:t>
            </a:r>
            <a:r>
              <a:rPr lang="en-US" altLang="zh-CN" dirty="0" smtClean="0"/>
              <a:t>econfigurable intelligent surface </a:t>
            </a:r>
            <a:r>
              <a:rPr lang="en-US" altLang="zh-CN" sz="1200" kern="1200" dirty="0" smtClean="0">
                <a:solidFill>
                  <a:schemeClr val="tx1"/>
                </a:solidFill>
                <a:effectLst/>
                <a:latin typeface="+mn-lt"/>
                <a:ea typeface="+mn-ea"/>
                <a:cs typeface="+mn-cs"/>
              </a:rPr>
              <a:t>is a low-cost planar array consisting of a large number of passive reflecting elements with reconfigurable phase shifts and amplitudes.</a:t>
            </a:r>
            <a:r>
              <a:rPr lang="en-US" altLang="zh-CN" sz="1200" kern="1200" baseline="0" dirty="0" smtClean="0">
                <a:solidFill>
                  <a:schemeClr val="tx1"/>
                </a:solidFill>
                <a:effectLst/>
                <a:latin typeface="+mn-lt"/>
                <a:ea typeface="+mn-ea"/>
                <a:cs typeface="+mn-cs"/>
              </a:rPr>
              <a:t> We can </a:t>
            </a:r>
            <a:r>
              <a:rPr lang="en-US" altLang="zh-CN" dirty="0" smtClean="0"/>
              <a:t>control its amplitude and phase shift to reflect the incident signal for directional signal enhancement or nulling, thereby </a:t>
            </a:r>
            <a:r>
              <a:rPr kumimoji="0" lang="en-US" altLang="zh-CN" sz="1200" b="0" i="0" u="none" strike="noStrike" kern="1200" cap="none" spc="0" normalizeH="0" baseline="0" noProof="0" dirty="0" smtClean="0">
                <a:ln>
                  <a:noFill/>
                </a:ln>
                <a:solidFill>
                  <a:srgbClr val="A81A16"/>
                </a:solidFill>
                <a:effectLst/>
                <a:uLnTx/>
                <a:uFillTx/>
                <a:latin typeface="Gill Sans MT"/>
                <a:ea typeface="+mn-ea"/>
                <a:cs typeface="+mn-cs"/>
              </a:rPr>
              <a:t>improving spectral and energy efficiency. The figure here shows a vivid case. By tuning the phase shifts of the intelligent surface, the incident wave from the device T (green dash line) can be reflected to the device R (blue dash line). But in traditional wireless communication settings, this part of incident waves are usually wasted.</a:t>
            </a:r>
          </a:p>
          <a:p>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15</a:t>
            </a:fld>
            <a:endParaRPr lang="en-US"/>
          </a:p>
        </p:txBody>
      </p:sp>
    </p:spTree>
    <p:extLst>
      <p:ext uri="{BB962C8B-B14F-4D97-AF65-F5344CB8AC3E}">
        <p14:creationId xmlns:p14="http://schemas.microsoft.com/office/powerpoint/2010/main" val="428874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Considering</a:t>
            </a:r>
            <a:r>
              <a:rPr kumimoji="1" lang="en-US" altLang="zh-CN" baseline="0" dirty="0" smtClean="0"/>
              <a:t> its benefits and huge potentials,</a:t>
            </a:r>
            <a:r>
              <a:rPr kumimoji="1" lang="en-US" altLang="zh-CN" dirty="0" smtClean="0"/>
              <a:t> a growing line of works have explored the possibility of </a:t>
            </a:r>
            <a:r>
              <a:rPr kumimoji="0" lang="en-US" altLang="zh-CN" dirty="0" smtClean="0"/>
              <a:t>r</a:t>
            </a:r>
            <a:r>
              <a:rPr lang="en-US" altLang="zh-CN" dirty="0" smtClean="0"/>
              <a:t>econfigurable intelligent surface empowered</a:t>
            </a:r>
            <a:r>
              <a:rPr lang="en-US" altLang="zh-CN" baseline="0" dirty="0" smtClean="0"/>
              <a:t> </a:t>
            </a:r>
            <a:r>
              <a:rPr lang="en-US" altLang="zh-CN" dirty="0" smtClean="0"/>
              <a:t>wireless networks, across a wide range of applications like</a:t>
            </a:r>
            <a:r>
              <a:rPr lang="en-US" altLang="zh-CN" baseline="0" dirty="0" smtClean="0"/>
              <a:t> over-the-air computation, massive MIMO, millimeter wave, and so on.</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16</a:t>
            </a:fld>
            <a:endParaRPr lang="en-US"/>
          </a:p>
        </p:txBody>
      </p:sp>
    </p:spTree>
    <p:extLst>
      <p:ext uri="{BB962C8B-B14F-4D97-AF65-F5344CB8AC3E}">
        <p14:creationId xmlns:p14="http://schemas.microsoft.com/office/powerpoint/2010/main" val="1089520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 we consider an RIS-empowered edge inference system. This</a:t>
            </a:r>
            <a:r>
              <a:rPr kumimoji="1" lang="en-US" altLang="zh-CN" baseline="0" dirty="0" smtClean="0"/>
              <a:t> figure shows our system model. In addition to the direct channel from base stations to mobile users, the deployment of an RIS introduces a reflected channel, which is a concatenation of base station-RIS channel, phase shifts at the RIS, and the RIS-user channel. The phase shifts at the RIS is modeled as a diagonal matrix with diagonal entries denoting the amplitude and phase of individual reflecting elements. Without loss of generality, we assume the amplitude of all reflecting elements is one.</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17</a:t>
            </a:fld>
            <a:endParaRPr lang="en-US"/>
          </a:p>
        </p:txBody>
      </p:sp>
    </p:spTree>
    <p:extLst>
      <p:ext uri="{BB962C8B-B14F-4D97-AF65-F5344CB8AC3E}">
        <p14:creationId xmlns:p14="http://schemas.microsoft.com/office/powerpoint/2010/main" val="2115926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denote the tasks performed at base station n as </a:t>
            </a:r>
            <a:r>
              <a:rPr kumimoji="1" lang="en-US" altLang="zh-CN" baseline="0" dirty="0" err="1" smtClean="0"/>
              <a:t>A_n</a:t>
            </a:r>
            <a:r>
              <a:rPr kumimoji="1" lang="en-US" altLang="zh-CN" baseline="0" dirty="0" smtClean="0"/>
              <a:t>, which is a subset of K. The transmitted signal at base station n is given as </a:t>
            </a:r>
            <a:r>
              <a:rPr kumimoji="1" lang="en-US" altLang="zh-CN" baseline="0" dirty="0" err="1" smtClean="0"/>
              <a:t>x_n</a:t>
            </a:r>
            <a:r>
              <a:rPr kumimoji="1" lang="en-US" altLang="zh-CN" baseline="0" dirty="0" smtClean="0"/>
              <a:t>, which is a summation of the </a:t>
            </a:r>
            <a:r>
              <a:rPr kumimoji="1" lang="en-US" altLang="zh-CN" baseline="0" dirty="0" err="1" smtClean="0"/>
              <a:t>beamformed</a:t>
            </a:r>
            <a:r>
              <a:rPr kumimoji="1" lang="en-US" altLang="zh-CN" baseline="0" dirty="0" smtClean="0"/>
              <a:t> signals for those k in </a:t>
            </a:r>
            <a:r>
              <a:rPr kumimoji="1" lang="en-US" altLang="zh-CN" baseline="0" dirty="0" err="1" smtClean="0"/>
              <a:t>A_n</a:t>
            </a:r>
            <a:r>
              <a:rPr kumimoji="1" lang="en-US" altLang="zh-CN" baseline="0" dirty="0" smtClean="0"/>
              <a:t>, here </a:t>
            </a:r>
            <a:r>
              <a:rPr kumimoji="1" lang="en-US" altLang="zh-CN" baseline="0" dirty="0" err="1" smtClean="0"/>
              <a:t>v_nk</a:t>
            </a:r>
            <a:r>
              <a:rPr kumimoji="1" lang="en-US" altLang="zh-CN" baseline="0" dirty="0" smtClean="0"/>
              <a:t> is the beamforming vector at base station n for user k’s task result. With frequency reuse, the signal received by user k is the summation of signals sent from all base stations plus additive white </a:t>
            </a:r>
            <a:r>
              <a:rPr kumimoji="1" lang="en-US" altLang="zh-CN" baseline="0" dirty="0" err="1" smtClean="0"/>
              <a:t>gaussian</a:t>
            </a:r>
            <a:r>
              <a:rPr kumimoji="1" lang="en-US" altLang="zh-CN" baseline="0" dirty="0" smtClean="0"/>
              <a:t> noise </a:t>
            </a:r>
            <a:r>
              <a:rPr kumimoji="1" lang="en-US" altLang="zh-CN" baseline="0" dirty="0" err="1" smtClean="0"/>
              <a:t>z_k</a:t>
            </a:r>
            <a:r>
              <a:rPr kumimoji="1" lang="en-US" altLang="zh-CN" baseline="0" dirty="0" smtClean="0"/>
              <a:t>. Here </a:t>
            </a:r>
            <a:r>
              <a:rPr kumimoji="1" lang="en-US" altLang="zh-CN" baseline="0" dirty="0" err="1" smtClean="0"/>
              <a:t>g_nk</a:t>
            </a:r>
            <a:r>
              <a:rPr kumimoji="1" lang="en-US" altLang="zh-CN" baseline="0" dirty="0" smtClean="0"/>
              <a:t> is the equivalent channel response from base station n to user k, which consists of the direct link and reflected link. Based on the signal model, we can write the SINR obtained for user k as the following form. </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18</a:t>
            </a:fld>
            <a:endParaRPr lang="en-US"/>
          </a:p>
        </p:txBody>
      </p:sp>
    </p:spTree>
    <p:extLst>
      <p:ext uri="{BB962C8B-B14F-4D97-AF65-F5344CB8AC3E}">
        <p14:creationId xmlns:p14="http://schemas.microsoft.com/office/powerpoint/2010/main" val="3172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interested energy-efficient edge inference problem</a:t>
            </a:r>
            <a:r>
              <a:rPr kumimoji="1" lang="en-US" altLang="zh-CN" baseline="0" dirty="0" smtClean="0"/>
              <a:t> can be formulated as a total power consumption minimization problem under quality-of-service and several other practical constraints. Here the objective function is the sum of </a:t>
            </a:r>
            <a:r>
              <a:rPr lang="en-US" altLang="zh-CN" sz="1200" dirty="0" smtClean="0">
                <a:solidFill>
                  <a:srgbClr val="A81A16"/>
                </a:solidFill>
              </a:rPr>
              <a:t>communication and computation power consumption</a:t>
            </a:r>
            <a:r>
              <a:rPr lang="en-US" altLang="zh-CN" sz="1200" baseline="0" dirty="0" smtClean="0">
                <a:solidFill>
                  <a:srgbClr val="A81A16"/>
                </a:solidFill>
              </a:rPr>
              <a:t> in the system, while the constraints consist of the quality-of-service constraints, maximum transmit power constraints for each base station, and the unit modulus constraints induced by the reflecting element of the reconfigurable intelligent surface. However, the formulated problem is highly intractable. We are faced with three main challenges. The first one is the combinatorial variable A in both the objective function and </a:t>
            </a:r>
            <a:r>
              <a:rPr kumimoji="1" lang="en-US" altLang="zh-CN" baseline="0" dirty="0" smtClean="0"/>
              <a:t>quality-of-service constraints. The second challenge is that the beamforming vectors and phase shifts are coupled with each other in quality-of-service constraints. And the third challenge is that the </a:t>
            </a:r>
            <a:r>
              <a:rPr lang="en-US" altLang="zh-CN" dirty="0" smtClean="0"/>
              <a:t>unit-modulus constraints induced by the RIS are</a:t>
            </a:r>
            <a:r>
              <a:rPr lang="en-US" altLang="zh-CN" baseline="0" dirty="0" smtClean="0"/>
              <a:t> nonconvex.</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19</a:t>
            </a:fld>
            <a:endParaRPr lang="en-US"/>
          </a:p>
        </p:txBody>
      </p:sp>
    </p:spTree>
    <p:extLst>
      <p:ext uri="{BB962C8B-B14F-4D97-AF65-F5344CB8AC3E}">
        <p14:creationId xmlns:p14="http://schemas.microsoft.com/office/powerpoint/2010/main" val="1487246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order to tackle these</a:t>
            </a:r>
            <a:r>
              <a:rPr kumimoji="1" lang="en-US" altLang="zh-CN" baseline="0" dirty="0" smtClean="0"/>
              <a:t> challenges and facilitate effective algorithm design, we exploit group sparsity inducing norm and propose an alternating framework. </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20</a:t>
            </a:fld>
            <a:endParaRPr lang="en-US"/>
          </a:p>
        </p:txBody>
      </p:sp>
    </p:spTree>
    <p:extLst>
      <p:ext uri="{BB962C8B-B14F-4D97-AF65-F5344CB8AC3E}">
        <p14:creationId xmlns:p14="http://schemas.microsoft.com/office/powerpoint/2010/main" val="108329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outline of this talk.</a:t>
            </a:r>
            <a:r>
              <a:rPr lang="en-US" altLang="zh-CN" baseline="0" dirty="0" smtClean="0"/>
              <a:t> We</a:t>
            </a:r>
            <a:r>
              <a:rPr lang="en-US" altLang="zh-CN" dirty="0" smtClean="0"/>
              <a:t> will first discuss</a:t>
            </a:r>
            <a:r>
              <a:rPr lang="en-US" altLang="zh-CN" baseline="0" dirty="0" smtClean="0"/>
              <a:t> several motivations for edge machine learning, afterwards we will talk about the edge cooperative inference systems, where our main focus </a:t>
            </a:r>
            <a:r>
              <a:rPr lang="en-US" altLang="zh-CN" baseline="0" dirty="0" smtClean="0"/>
              <a:t>is </a:t>
            </a:r>
            <a:r>
              <a:rPr lang="en-US" altLang="zh-CN" baseline="0" dirty="0" smtClean="0"/>
              <a:t>the energy consumption; finally we will talk about reconfigurable intelligent surface empowered edge </a:t>
            </a:r>
            <a:r>
              <a:rPr lang="en-US" altLang="zh-CN" baseline="0" dirty="0" smtClean="0"/>
              <a:t>inference systems. I </a:t>
            </a:r>
            <a:r>
              <a:rPr lang="en-US" altLang="zh-CN" baseline="0" dirty="0" smtClean="0"/>
              <a:t>will explain these concepts in details</a:t>
            </a:r>
            <a:r>
              <a:rPr lang="en-US" altLang="zh-CN"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2</a:t>
            </a:fld>
            <a:endParaRPr lang="en-US"/>
          </a:p>
        </p:txBody>
      </p:sp>
    </p:spTree>
    <p:extLst>
      <p:ext uri="{BB962C8B-B14F-4D97-AF65-F5344CB8AC3E}">
        <p14:creationId xmlns:p14="http://schemas.microsoft.com/office/powerpoint/2010/main" val="4218441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Group sparsity structure of the beamforming vectors are exploited</a:t>
            </a:r>
            <a:r>
              <a:rPr kumimoji="1" lang="en-US" altLang="zh-CN" baseline="0" dirty="0" smtClean="0"/>
              <a:t> to address the challenge of combinatorial variable. This is based on the key observation that k not in </a:t>
            </a:r>
            <a:r>
              <a:rPr kumimoji="1" lang="en-US" altLang="zh-CN" baseline="0" dirty="0" err="1" smtClean="0"/>
              <a:t>A_n</a:t>
            </a:r>
            <a:r>
              <a:rPr kumimoji="1" lang="en-US" altLang="zh-CN" baseline="0" dirty="0" smtClean="0"/>
              <a:t> is equivalent to the beamforming vector </a:t>
            </a:r>
            <a:r>
              <a:rPr kumimoji="1" lang="en-US" altLang="zh-CN" baseline="0" dirty="0" err="1" smtClean="0"/>
              <a:t>v_nk</a:t>
            </a:r>
            <a:r>
              <a:rPr kumimoji="1" lang="en-US" altLang="zh-CN" baseline="0" dirty="0" smtClean="0"/>
              <a:t> equals to zero. This is because, if k is not in </a:t>
            </a:r>
            <a:r>
              <a:rPr kumimoji="1" lang="en-US" altLang="zh-CN" baseline="0" dirty="0" err="1" smtClean="0"/>
              <a:t>A_n</a:t>
            </a:r>
            <a:r>
              <a:rPr kumimoji="1" lang="en-US" altLang="zh-CN" baseline="0" dirty="0" smtClean="0"/>
              <a:t>, meaning that base station n will not perform the task from user k, and then deliver results to user k. Based on this observation, we can get rid of the combinatorial variable A, and equivalently rewrite the objective function and quality-of-service constraints into the corresponding forms.</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21</a:t>
            </a:fld>
            <a:endParaRPr lang="en-US"/>
          </a:p>
        </p:txBody>
      </p:sp>
    </p:spTree>
    <p:extLst>
      <p:ext uri="{BB962C8B-B14F-4D97-AF65-F5344CB8AC3E}">
        <p14:creationId xmlns:p14="http://schemas.microsoft.com/office/powerpoint/2010/main" val="1269337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And the original problem is then recast as this</a:t>
            </a:r>
            <a:r>
              <a:rPr kumimoji="1" lang="en-US" altLang="zh-CN" baseline="0" dirty="0" smtClean="0"/>
              <a:t> problem. </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22</a:t>
            </a:fld>
            <a:endParaRPr lang="en-US"/>
          </a:p>
        </p:txBody>
      </p:sp>
    </p:spTree>
    <p:extLst>
      <p:ext uri="{BB962C8B-B14F-4D97-AF65-F5344CB8AC3E}">
        <p14:creationId xmlns:p14="http://schemas.microsoft.com/office/powerpoint/2010/main" val="675046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order</a:t>
            </a:r>
            <a:r>
              <a:rPr kumimoji="1" lang="en-US" altLang="zh-CN" baseline="0" dirty="0" smtClean="0"/>
              <a:t> to address the second challenge of coupled optimization variables, we adopt an alternating approach to alternatively optimize beamforming vectors and phase shifts. Specifically, with fixed phase shifts Theta, we aim to induce the group sparsity of beamforming vectors. Mixed \ell_{1,2}-norm is then adopted to induce group sparsity.   </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23</a:t>
            </a:fld>
            <a:endParaRPr lang="en-US"/>
          </a:p>
        </p:txBody>
      </p:sp>
    </p:spTree>
    <p:extLst>
      <p:ext uri="{BB962C8B-B14F-4D97-AF65-F5344CB8AC3E}">
        <p14:creationId xmlns:p14="http://schemas.microsoft.com/office/powerpoint/2010/main" val="994740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On the other hand, with fixed beamforming vectors, we</a:t>
            </a:r>
            <a:r>
              <a:rPr kumimoji="1" lang="en-US" altLang="zh-CN" baseline="0" dirty="0" smtClean="0"/>
              <a:t> need to optimize phase shifts Theta. Under the definition of a is a vector formed by all phases, the optimization problem is reduced to an inhomogeneous QCQP. Further by defining some notations and use the basic linear calculus, we transform it into a homogeneous QCQP. The challenge of nonconvex unit modulus constraints are addressed by the matrix lifting technique, and the problem turns out to be a semidefinite programming with nonconvex rank-one constraint. We propose a novel DC representation for the rank-one constraint and use DC programming to iteratively derive the solutions. The DC representation of rank-one constraint is to write it as the difference of trace norm and spectral norm, where the trace norm is defined as the sum of all singular values of a matrix and the spectral norm is defined as the largest singular value of a matrix. If the difference of these two norms are zero, we can conclude that only the largest singular value is non-zero, therefore the rank of this matrix is one.</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24</a:t>
            </a:fld>
            <a:endParaRPr lang="en-US"/>
          </a:p>
        </p:txBody>
      </p:sp>
    </p:spTree>
    <p:extLst>
      <p:ext uri="{BB962C8B-B14F-4D97-AF65-F5344CB8AC3E}">
        <p14:creationId xmlns:p14="http://schemas.microsoft.com/office/powerpoint/2010/main" val="178482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our first</a:t>
            </a:r>
            <a:r>
              <a:rPr lang="en-US" altLang="zh-CN" baseline="0" dirty="0" smtClean="0"/>
              <a:t> experiment, we compare the RIS-aided edge inference system to the RIS-free system. As we can see from the figure, deploying an RIS can significantly reduce the total power consumption and improve energy-efficiency. Moreover, it is worth mentioning that we can provide a much higher quality-of-service for the mobile users. </a:t>
            </a:r>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25</a:t>
            </a:fld>
            <a:endParaRPr lang="en-US"/>
          </a:p>
        </p:txBody>
      </p:sp>
    </p:spTree>
    <p:extLst>
      <p:ext uri="{BB962C8B-B14F-4D97-AF65-F5344CB8AC3E}">
        <p14:creationId xmlns:p14="http://schemas.microsoft.com/office/powerpoint/2010/main" val="1572003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a:t>
            </a:r>
            <a:r>
              <a:rPr lang="en-US" altLang="zh-CN" baseline="0" dirty="0" smtClean="0"/>
              <a:t> second experiment, we show the superiority of our DC algorithm. SDR is a widely adopted algorithm to handle semidefinite programming with non-convex low-rank constraints by simply dropping these low-rank constraints. Random phase is chosen as another benchmark algorithm, where the phase shifts are randomly chosen from [0,2\pi]. We can see that DC significantly outperforms the other two algorithms, which demonstrates its superiority in finding rank-one solutions.</a:t>
            </a:r>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26</a:t>
            </a:fld>
            <a:endParaRPr lang="en-US"/>
          </a:p>
        </p:txBody>
      </p:sp>
    </p:spTree>
    <p:extLst>
      <p:ext uri="{BB962C8B-B14F-4D97-AF65-F5344CB8AC3E}">
        <p14:creationId xmlns:p14="http://schemas.microsoft.com/office/powerpoint/2010/main" val="3960120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In</a:t>
            </a:r>
            <a:r>
              <a:rPr kumimoji="1" lang="en-US" altLang="zh-CN" baseline="0" dirty="0" smtClean="0"/>
              <a:t> this talk, I show you an RIS-empowered energy-efficient edge inference system, where the RIS is deployed to make wireless networks more intelligent by smartly reflecting incident waves. As for the algorithm, we propose a mixed \ell_{1,2}-norm and DC based alternating framework, where the </a:t>
            </a:r>
            <a:r>
              <a:rPr kumimoji="1" lang="en-US" altLang="zh-CN" baseline="0" dirty="0" smtClean="0"/>
              <a:t>mixed \ell_{1,2}-norm is adopted for </a:t>
            </a:r>
            <a:r>
              <a:rPr lang="en-US" altLang="zh-CN" dirty="0" smtClean="0"/>
              <a:t>group sparsity inducing</a:t>
            </a:r>
            <a:r>
              <a:rPr kumimoji="1" lang="en-US" altLang="zh-CN" dirty="0" smtClean="0"/>
              <a:t>,</a:t>
            </a:r>
            <a:r>
              <a:rPr kumimoji="1" lang="en-US" altLang="zh-CN" baseline="0" dirty="0" smtClean="0"/>
              <a:t> and DC is adopted to effectively handle the rank-one constraints.</a:t>
            </a:r>
            <a:endParaRPr lang="en-US" altLang="zh-CN" dirty="0" smtClean="0"/>
          </a:p>
        </p:txBody>
      </p:sp>
      <p:sp>
        <p:nvSpPr>
          <p:cNvPr id="4" name="幻灯片编号占位符 3"/>
          <p:cNvSpPr>
            <a:spLocks noGrp="1"/>
          </p:cNvSpPr>
          <p:nvPr>
            <p:ph type="sldNum" sz="quarter" idx="10"/>
          </p:nvPr>
        </p:nvSpPr>
        <p:spPr/>
        <p:txBody>
          <a:bodyPr/>
          <a:lstStyle/>
          <a:p>
            <a:fld id="{BD149CBC-461F-443C-B0A4-C0247811E7B6}" type="slidenum">
              <a:rPr lang="en-US" smtClean="0"/>
              <a:pPr/>
              <a:t>27</a:t>
            </a:fld>
            <a:endParaRPr lang="en-US"/>
          </a:p>
        </p:txBody>
      </p:sp>
    </p:spTree>
    <p:extLst>
      <p:ext uri="{BB962C8B-B14F-4D97-AF65-F5344CB8AC3E}">
        <p14:creationId xmlns:p14="http://schemas.microsoft.com/office/powerpoint/2010/main" val="923714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If</a:t>
            </a:r>
            <a:r>
              <a:rPr kumimoji="1" lang="en-US" altLang="zh-CN" baseline="0" dirty="0" smtClean="0"/>
              <a:t> you are interested in our work, y</a:t>
            </a:r>
            <a:r>
              <a:rPr kumimoji="1" lang="en-US" altLang="zh-CN" dirty="0" smtClean="0"/>
              <a:t>ou</a:t>
            </a:r>
            <a:r>
              <a:rPr kumimoji="1" lang="en-US" altLang="zh-CN" baseline="0" dirty="0" smtClean="0"/>
              <a:t> </a:t>
            </a:r>
            <a:r>
              <a:rPr kumimoji="1" lang="en-US" altLang="zh-CN" dirty="0" smtClean="0"/>
              <a:t>can visit our web</a:t>
            </a:r>
            <a:r>
              <a:rPr kumimoji="1" lang="en-US" altLang="zh-CN" baseline="0" dirty="0" smtClean="0"/>
              <a:t> page for more reference. In this work we only consider the downlink transmission, and an extension of this work to consider both the uplink and downlink transmissions in an RIS-empowered edge inference system has been submitted to Transactions on Wireless Communications for possible publication. You may download it on </a:t>
            </a:r>
            <a:r>
              <a:rPr kumimoji="1" lang="en-US" altLang="zh-CN" baseline="0" dirty="0" err="1" smtClean="0"/>
              <a:t>arXiv</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28</a:t>
            </a:fld>
            <a:endParaRPr lang="en-US"/>
          </a:p>
        </p:txBody>
      </p:sp>
    </p:spTree>
    <p:extLst>
      <p:ext uri="{BB962C8B-B14F-4D97-AF65-F5344CB8AC3E}">
        <p14:creationId xmlns:p14="http://schemas.microsoft.com/office/powerpoint/2010/main" val="86926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Thank</a:t>
            </a:r>
            <a:r>
              <a:rPr kumimoji="1" lang="en-US" altLang="zh-CN" baseline="0" dirty="0" smtClean="0"/>
              <a:t> you all! </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29</a:t>
            </a:fld>
            <a:endParaRPr lang="en-US"/>
          </a:p>
        </p:txBody>
      </p:sp>
    </p:spTree>
    <p:extLst>
      <p:ext uri="{BB962C8B-B14F-4D97-AF65-F5344CB8AC3E}">
        <p14:creationId xmlns:p14="http://schemas.microsoft.com/office/powerpoint/2010/main" val="104474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Why we consider</a:t>
            </a:r>
            <a:r>
              <a:rPr kumimoji="1" lang="en-US" altLang="zh-CN" baseline="0" dirty="0" smtClean="0"/>
              <a:t> edge inference?</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4</a:t>
            </a:fld>
            <a:endParaRPr lang="en-US"/>
          </a:p>
        </p:txBody>
      </p:sp>
    </p:spTree>
    <p:extLst>
      <p:ext uri="{BB962C8B-B14F-4D97-AF65-F5344CB8AC3E}">
        <p14:creationId xmlns:p14="http://schemas.microsoft.com/office/powerpoint/2010/main" val="213184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Nowadays</a:t>
            </a:r>
            <a:r>
              <a:rPr lang="en-US" altLang="zh-CN" baseline="0" dirty="0" smtClean="0"/>
              <a:t> </a:t>
            </a:r>
            <a:r>
              <a:rPr lang="en-US" altLang="zh-CN" baseline="0" dirty="0" smtClean="0"/>
              <a:t>artificial intelligence </a:t>
            </a:r>
            <a:r>
              <a:rPr lang="en-US" altLang="zh-CN" baseline="0" dirty="0" smtClean="0"/>
              <a:t>is changing our lives in a variety of intelligent applications, e.g., self-driving cars, smart robots and so on. The great success of AI in recent years benefits from the availability of big data, increasing computing power, and of course, the more and more complicated deep neural network models. </a:t>
            </a:r>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5</a:t>
            </a:fld>
            <a:endParaRPr lang="en-US"/>
          </a:p>
        </p:txBody>
      </p:sp>
    </p:spTree>
    <p:extLst>
      <p:ext uri="{BB962C8B-B14F-4D97-AF65-F5344CB8AC3E}">
        <p14:creationId xmlns:p14="http://schemas.microsoft.com/office/powerpoint/2010/main" val="3354531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we can see from</a:t>
            </a:r>
            <a:r>
              <a:rPr lang="en-US" altLang="zh-CN" baseline="0" dirty="0" smtClean="0"/>
              <a:t> the left figure, there is a sharp increase </a:t>
            </a:r>
            <a:r>
              <a:rPr lang="en-US" altLang="zh-CN" baseline="0" dirty="0" smtClean="0"/>
              <a:t>in model </a:t>
            </a:r>
            <a:r>
              <a:rPr lang="en-US" altLang="zh-CN" baseline="0" dirty="0" smtClean="0"/>
              <a:t>parameters to make them more </a:t>
            </a:r>
            <a:r>
              <a:rPr lang="en-US" altLang="zh-CN" baseline="0" dirty="0" smtClean="0"/>
              <a:t>precise. </a:t>
            </a:r>
            <a:r>
              <a:rPr lang="en-US" altLang="zh-CN" baseline="0" dirty="0" smtClean="0"/>
              <a:t>These large volume of parameters make the model hard to converge, therefore a much longer training time is </a:t>
            </a:r>
            <a:r>
              <a:rPr lang="en-US" altLang="zh-CN" baseline="0" dirty="0" smtClean="0"/>
              <a:t>required, as shown in the right figure. Typically, the mainstream of neural network models and applications are kept in the servers of Internet companies and run in a cloud-centric manner. But nowadays, our mobile devices are generating a large volume of data to be processed (for example, we take many photos every day). What about providing intelligent services for mobile devices? </a:t>
            </a:r>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6</a:t>
            </a:fld>
            <a:endParaRPr lang="en-US"/>
          </a:p>
        </p:txBody>
      </p:sp>
    </p:spTree>
    <p:extLst>
      <p:ext uri="{BB962C8B-B14F-4D97-AF65-F5344CB8AC3E}">
        <p14:creationId xmlns:p14="http://schemas.microsoft.com/office/powerpoint/2010/main" val="799208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One possible way is to deploy</a:t>
            </a:r>
            <a:r>
              <a:rPr kumimoji="1" lang="en-US" altLang="zh-CN" baseline="0" dirty="0" smtClean="0"/>
              <a:t> neural network models on devices, and directly run them on device. </a:t>
            </a:r>
            <a:r>
              <a:rPr kumimoji="1" lang="en-US" altLang="zh-CN" dirty="0" smtClean="0"/>
              <a:t>Unfortunately, this</a:t>
            </a:r>
            <a:r>
              <a:rPr kumimoji="1" lang="en-US" altLang="zh-CN" baseline="0" dirty="0" smtClean="0"/>
              <a:t> is not easy. The first challenge is the model size, today’s mobile devices are still limited in resources to fully deploy and run neural network models.</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7</a:t>
            </a:fld>
            <a:endParaRPr lang="en-US"/>
          </a:p>
        </p:txBody>
      </p:sp>
    </p:spTree>
    <p:extLst>
      <p:ext uri="{BB962C8B-B14F-4D97-AF65-F5344CB8AC3E}">
        <p14:creationId xmlns:p14="http://schemas.microsoft.com/office/powerpoint/2010/main" val="141521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if the computation and storage capabilities of mobile devices no longer be</a:t>
            </a:r>
            <a:r>
              <a:rPr lang="en-US" altLang="zh-CN" baseline="0" dirty="0" smtClean="0"/>
              <a:t> a constraint, a</a:t>
            </a:r>
            <a:r>
              <a:rPr lang="en-US" altLang="zh-CN" dirty="0" smtClean="0"/>
              <a:t>nother concern is about the energy</a:t>
            </a:r>
            <a:r>
              <a:rPr lang="en-US" altLang="zh-CN" baseline="0" dirty="0" smtClean="0"/>
              <a:t> consumption. Because running neural network models involves in extensive computation, which will drain the battery of mobile devices very quickly.</a:t>
            </a:r>
            <a:endParaRPr lang="zh-CN" altLang="en-US" dirty="0"/>
          </a:p>
        </p:txBody>
      </p:sp>
      <p:sp>
        <p:nvSpPr>
          <p:cNvPr id="4" name="灯片编号占位符 3"/>
          <p:cNvSpPr>
            <a:spLocks noGrp="1"/>
          </p:cNvSpPr>
          <p:nvPr>
            <p:ph type="sldNum" sz="quarter" idx="10"/>
          </p:nvPr>
        </p:nvSpPr>
        <p:spPr/>
        <p:txBody>
          <a:bodyPr/>
          <a:lstStyle/>
          <a:p>
            <a:fld id="{BD149CBC-461F-443C-B0A4-C0247811E7B6}" type="slidenum">
              <a:rPr lang="en-US" smtClean="0"/>
              <a:pPr/>
              <a:t>8</a:t>
            </a:fld>
            <a:endParaRPr lang="en-US"/>
          </a:p>
        </p:txBody>
      </p:sp>
    </p:spTree>
    <p:extLst>
      <p:ext uri="{BB962C8B-B14F-4D97-AF65-F5344CB8AC3E}">
        <p14:creationId xmlns:p14="http://schemas.microsoft.com/office/powerpoint/2010/main" val="1726907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a:t>
            </a:r>
            <a:r>
              <a:rPr kumimoji="1" lang="en-US" altLang="zh-CN" baseline="0" dirty="0" smtClean="0"/>
              <a:t> directly run neural network models on mobile devices seems to be hopeless</a:t>
            </a:r>
            <a:r>
              <a:rPr kumimoji="1" lang="en-US" altLang="zh-CN" dirty="0" smtClean="0"/>
              <a:t>.</a:t>
            </a:r>
            <a:r>
              <a:rPr kumimoji="1" lang="en-US" altLang="zh-CN" baseline="0" dirty="0" smtClean="0"/>
              <a:t> We may resort to the cloud datacenters, </a:t>
            </a:r>
            <a:r>
              <a:rPr kumimoji="0" lang="en-US" altLang="zh-CN" sz="1200" kern="1200" baseline="0" dirty="0" smtClean="0">
                <a:solidFill>
                  <a:schemeClr val="tx1"/>
                </a:solidFill>
                <a:effectLst/>
                <a:latin typeface="+mn-lt"/>
                <a:ea typeface="+mn-ea"/>
                <a:cs typeface="+mn-cs"/>
              </a:rPr>
              <a:t>that is, we </a:t>
            </a:r>
            <a:r>
              <a:rPr lang="en-US" altLang="zh-CN" sz="1200" kern="1200" dirty="0" smtClean="0">
                <a:solidFill>
                  <a:schemeClr val="tx1"/>
                </a:solidFill>
                <a:effectLst/>
                <a:latin typeface="+mn-lt"/>
                <a:ea typeface="+mn-ea"/>
                <a:cs typeface="+mn-cs"/>
              </a:rPr>
              <a:t>transport the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 the devices to the cloud datacenters for analysis,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the devices receive the execution results as the computation process finishes.</a:t>
            </a: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kumimoji="1" lang="en-US" altLang="zh-CN" baseline="0" dirty="0" smtClean="0"/>
              <a:t>However if this is the case, the uplink data traffic will be huge, resulting in prohibitive communication overhead. In addition, several other practical issues such as privacy leakage</a:t>
            </a:r>
            <a:r>
              <a:rPr lang="en-US" altLang="zh-CN" sz="1200" kern="1200" dirty="0" smtClean="0">
                <a:solidFill>
                  <a:schemeClr val="tx1"/>
                </a:solidFill>
                <a:effectLst/>
                <a:latin typeface="+mn-lt"/>
                <a:ea typeface="+mn-ea"/>
                <a:cs typeface="+mn-cs"/>
              </a:rPr>
              <a:t> and single-point</a:t>
            </a:r>
            <a:r>
              <a:rPr lang="en-US" altLang="zh-CN" sz="1200" kern="1200" baseline="0" dirty="0" smtClean="0">
                <a:solidFill>
                  <a:schemeClr val="tx1"/>
                </a:solidFill>
                <a:effectLst/>
                <a:latin typeface="+mn-lt"/>
                <a:ea typeface="+mn-ea"/>
                <a:cs typeface="+mn-cs"/>
              </a:rPr>
              <a:t> failures should also be taken into careful consideration.</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9</a:t>
            </a:fld>
            <a:endParaRPr lang="en-US"/>
          </a:p>
        </p:txBody>
      </p:sp>
    </p:spTree>
    <p:extLst>
      <p:ext uri="{BB962C8B-B14F-4D97-AF65-F5344CB8AC3E}">
        <p14:creationId xmlns:p14="http://schemas.microsoft.com/office/powerpoint/2010/main" val="80029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So what can we do? Can we make deep learning more energy-efficient to tailor for mobile devices, while still maintaining a reasonable service latency?</a:t>
            </a:r>
            <a:endParaRPr kumimoji="1" lang="zh-CN" altLang="en-US" dirty="0"/>
          </a:p>
        </p:txBody>
      </p:sp>
      <p:sp>
        <p:nvSpPr>
          <p:cNvPr id="4" name="幻灯片编号占位符 3"/>
          <p:cNvSpPr>
            <a:spLocks noGrp="1"/>
          </p:cNvSpPr>
          <p:nvPr>
            <p:ph type="sldNum" sz="quarter" idx="10"/>
          </p:nvPr>
        </p:nvSpPr>
        <p:spPr/>
        <p:txBody>
          <a:bodyPr/>
          <a:lstStyle/>
          <a:p>
            <a:fld id="{BD149CBC-461F-443C-B0A4-C0247811E7B6}" type="slidenum">
              <a:rPr lang="en-US" smtClean="0"/>
              <a:pPr/>
              <a:t>10</a:t>
            </a:fld>
            <a:endParaRPr lang="en-US"/>
          </a:p>
        </p:txBody>
      </p:sp>
    </p:spTree>
    <p:extLst>
      <p:ext uri="{BB962C8B-B14F-4D97-AF65-F5344CB8AC3E}">
        <p14:creationId xmlns:p14="http://schemas.microsoft.com/office/powerpoint/2010/main" val="349398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485192" y="587830"/>
            <a:ext cx="8203006" cy="26405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2" y="2223752"/>
            <a:ext cx="7989752" cy="563934"/>
          </a:xfrm>
        </p:spPr>
        <p:txBody>
          <a:bodyPr anchor="ctr">
            <a:normAutofit/>
          </a:bodyPr>
          <a:lstStyle>
            <a:lvl1pPr marL="0" indent="0" algn="ctr">
              <a:buNone/>
              <a:defRPr sz="2400" cap="none" baseline="0">
                <a:solidFill>
                  <a:schemeClr val="tx1"/>
                </a:solidFill>
                <a:latin typeface="+mn-lt"/>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Date Placeholder 8"/>
          <p:cNvSpPr>
            <a:spLocks noGrp="1"/>
          </p:cNvSpPr>
          <p:nvPr>
            <p:ph type="dt" sz="half" idx="10"/>
          </p:nvPr>
        </p:nvSpPr>
        <p:spPr/>
        <p:txBody>
          <a:bodyPr/>
          <a:lstStyle/>
          <a:p>
            <a:fld id="{BDC553BF-8E72-40B1-A1A7-C78B9AB69153}" type="datetime1">
              <a:rPr lang="en-US" smtClean="0"/>
              <a:t>12/7/19</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a:xfrm>
            <a:off x="581192" y="865500"/>
            <a:ext cx="7989752" cy="812497"/>
          </a:xfrm>
          <a:noFill/>
        </p:spPr>
        <p:txBody>
          <a:bodyPr anchor="ctr">
            <a:normAutofit/>
          </a:bodyPr>
          <a:lstStyle>
            <a:lvl1pPr algn="ctr">
              <a:defRPr sz="4000" b="1" cap="none" baseline="0">
                <a:solidFill>
                  <a:srgbClr val="04147B"/>
                </a:solidFill>
                <a:latin typeface="+mj-lt"/>
                <a:cs typeface="Times New Roman" pitchFamily="18" charset="0"/>
              </a:defRPr>
            </a:lvl1pPr>
          </a:lstStyle>
          <a:p>
            <a:r>
              <a:rPr lang="en-US" dirty="0"/>
              <a:t>Click to edit Master title style</a:t>
            </a:r>
          </a:p>
        </p:txBody>
      </p:sp>
    </p:spTree>
    <p:extLst>
      <p:ext uri="{BB962C8B-B14F-4D97-AF65-F5344CB8AC3E}">
        <p14:creationId xmlns:p14="http://schemas.microsoft.com/office/powerpoint/2010/main" val="23427596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3" y="449794"/>
            <a:ext cx="823870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C42C4-150F-499B-9D1F-CF7F368C81BF}" type="datetime1">
              <a:rPr lang="en-US" smtClean="0"/>
              <a:t>12/7/19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287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3"/>
            <a:ext cx="2057399"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4"/>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4"/>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2"/>
            <a:ext cx="947672" cy="273844"/>
          </a:xfrm>
        </p:spPr>
        <p:txBody>
          <a:bodyPr/>
          <a:lstStyle>
            <a:lvl1pPr>
              <a:defRPr>
                <a:solidFill>
                  <a:schemeClr val="accent1">
                    <a:lumMod val="75000"/>
                    <a:lumOff val="25000"/>
                  </a:schemeClr>
                </a:solidFill>
              </a:defRPr>
            </a:lvl1pPr>
          </a:lstStyle>
          <a:p>
            <a:fld id="{AE6D6591-99C7-4CAE-9C2B-02D2EEA39722}" type="datetime1">
              <a:rPr lang="en-US" smtClean="0"/>
              <a:t>12/7/19</a:t>
            </a:fld>
            <a:endParaRPr lang="en-US" dirty="0"/>
          </a:p>
        </p:txBody>
      </p:sp>
      <p:sp>
        <p:nvSpPr>
          <p:cNvPr id="5" name="Footer Placeholder 4"/>
          <p:cNvSpPr>
            <a:spLocks noGrp="1"/>
          </p:cNvSpPr>
          <p:nvPr>
            <p:ph type="ftr" sz="quarter" idx="11"/>
          </p:nvPr>
        </p:nvSpPr>
        <p:spPr>
          <a:xfrm>
            <a:off x="581193" y="4463858"/>
            <a:ext cx="5922209" cy="273844"/>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402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p:cNvSpPr>
            <a:spLocks/>
          </p:cNvSpPr>
          <p:nvPr/>
        </p:nvSpPr>
        <p:spPr>
          <a:xfrm>
            <a:off x="448093" y="449794"/>
            <a:ext cx="8238707" cy="6172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33912" y="259845"/>
            <a:ext cx="8063904" cy="571427"/>
          </a:xfrm>
          <a:noFill/>
          <a:ln>
            <a:noFill/>
          </a:ln>
        </p:spPr>
        <p:style>
          <a:lnRef idx="2">
            <a:schemeClr val="accent6"/>
          </a:lnRef>
          <a:fillRef idx="1">
            <a:schemeClr val="lt1"/>
          </a:fillRef>
          <a:effectRef idx="0">
            <a:schemeClr val="accent6"/>
          </a:effectRef>
          <a:fontRef idx="none"/>
        </p:style>
        <p:txBody>
          <a:bodyPr>
            <a:normAutofit/>
          </a:bodyPr>
          <a:lstStyle>
            <a:lvl1pPr>
              <a:defRPr sz="2800" b="1" cap="none" baseline="0">
                <a:solidFill>
                  <a:srgbClr val="04147B"/>
                </a:solidFill>
                <a:latin typeface="+mj-lt"/>
                <a:cs typeface="Times New Roman" pitchFamily="18" charset="0"/>
              </a:defRPr>
            </a:lvl1pPr>
          </a:lstStyle>
          <a:p>
            <a:r>
              <a:rPr lang="en-US" dirty="0"/>
              <a:t>Click to edit Master title style</a:t>
            </a:r>
          </a:p>
        </p:txBody>
      </p:sp>
      <p:sp>
        <p:nvSpPr>
          <p:cNvPr id="3" name="Content Placeholder 2"/>
          <p:cNvSpPr>
            <a:spLocks noGrp="1"/>
          </p:cNvSpPr>
          <p:nvPr>
            <p:ph idx="1"/>
          </p:nvPr>
        </p:nvSpPr>
        <p:spPr>
          <a:xfrm>
            <a:off x="581192" y="1010316"/>
            <a:ext cx="7989752" cy="3624093"/>
          </a:xfrm>
        </p:spPr>
        <p:txBody>
          <a:bodyPr anchor="t"/>
          <a:lstStyle>
            <a:lvl1pPr algn="just">
              <a:defRPr sz="2000">
                <a:solidFill>
                  <a:schemeClr val="tx1"/>
                </a:solidFill>
                <a:latin typeface="+mn-lt"/>
                <a:cs typeface="Times New Roman" pitchFamily="18" charset="0"/>
              </a:defRPr>
            </a:lvl1pPr>
            <a:lvl2pPr marL="630000" indent="-306000" algn="just">
              <a:buFont typeface="Wingdings" panose="05000000000000000000" pitchFamily="2" charset="2"/>
              <a:buChar char="Ø"/>
              <a:defRPr sz="1800" b="0">
                <a:latin typeface="+mn-lt"/>
                <a:cs typeface="Times New Roman" pitchFamily="18" charset="0"/>
              </a:defRPr>
            </a:lvl2pPr>
            <a:lvl3pPr marL="900000" indent="-270000" algn="just">
              <a:buFont typeface="Wingdings" panose="05000000000000000000" pitchFamily="2" charset="2"/>
              <a:buChar char="v"/>
              <a:defRPr sz="1600">
                <a:latin typeface="+mn-lt"/>
                <a:cs typeface="Times New Roman" pitchFamily="18" charset="0"/>
              </a:defRPr>
            </a:lvl3pPr>
            <a:lvl4pPr algn="just">
              <a:defRPr sz="1600">
                <a:latin typeface="+mn-lt"/>
                <a:cs typeface="Times New Roman" pitchFamily="18" charset="0"/>
              </a:defRPr>
            </a:lvl4pPr>
            <a:lvl5pPr algn="just">
              <a:defRPr sz="1600">
                <a:latin typeface="+mn-lt"/>
                <a:cs typeface="Times New Roman"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66751B61-41BC-46D7-9752-36A8A6D724DA}" type="datetime1">
              <a:rPr lang="en-US" smtClean="0"/>
              <a:t>12/7/19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90450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7" y="3856480"/>
            <a:ext cx="823870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2277430"/>
            <a:ext cx="7989751" cy="1128633"/>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3406063"/>
            <a:ext cx="7989751" cy="450417"/>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44B0A96-17E2-4FC2-AC8B-FF92C7AB3836}" type="datetime1">
              <a:rPr lang="en-US" smtClean="0"/>
              <a:t>12/7/19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3295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8091" y="449794"/>
            <a:ext cx="8238744" cy="6172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15606"/>
            <a:ext cx="7989752" cy="480060"/>
          </a:xfrm>
        </p:spPr>
        <p:txBody>
          <a:bodyPr anchor="ctr"/>
          <a:lstStyle>
            <a:lvl1pPr>
              <a:defRPr cap="none" baseline="0"/>
            </a:lvl1pPr>
          </a:lstStyle>
          <a:p>
            <a:r>
              <a:rPr lang="en-US" dirty="0"/>
              <a:t>Click to edit Master title style</a:t>
            </a:r>
          </a:p>
        </p:txBody>
      </p:sp>
      <p:sp>
        <p:nvSpPr>
          <p:cNvPr id="3" name="Content Placeholder 2"/>
          <p:cNvSpPr>
            <a:spLocks noGrp="1"/>
          </p:cNvSpPr>
          <p:nvPr>
            <p:ph sz="half" idx="1"/>
          </p:nvPr>
        </p:nvSpPr>
        <p:spPr>
          <a:xfrm>
            <a:off x="581193" y="1254967"/>
            <a:ext cx="3899527" cy="3368351"/>
          </a:xfrm>
        </p:spPr>
        <p:txBody>
          <a:bodyPr anchor="t">
            <a:normAutofit/>
          </a:bodyPr>
          <a:lstStyle>
            <a:lvl1pPr>
              <a:defRPr>
                <a:solidFill>
                  <a:srgbClr val="0070C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282" y="1254968"/>
            <a:ext cx="3907662" cy="3368351"/>
          </a:xfrm>
        </p:spPr>
        <p:txBody>
          <a:bodyPr anchor="t">
            <a:normAutofit/>
          </a:bodyPr>
          <a:lstStyle>
            <a:lvl1pPr>
              <a:defRPr>
                <a:solidFill>
                  <a:srgbClr val="0070C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5559327" y="4723692"/>
            <a:ext cx="2133600" cy="171450"/>
          </a:xfrm>
        </p:spPr>
        <p:txBody>
          <a:bodyPr/>
          <a:lstStyle/>
          <a:p>
            <a:fld id="{0DC26403-BA78-4A39-9CC6-1579DE8E46B4}" type="datetime1">
              <a:rPr lang="en-US" smtClean="0"/>
              <a:t>12/7/19</a:t>
            </a:fld>
            <a:endParaRPr lang="en-US" dirty="0"/>
          </a:p>
        </p:txBody>
      </p:sp>
      <p:sp>
        <p:nvSpPr>
          <p:cNvPr id="6" name="Footer Placeholder 5"/>
          <p:cNvSpPr>
            <a:spLocks noGrp="1"/>
          </p:cNvSpPr>
          <p:nvPr>
            <p:ph type="ftr" sz="quarter" idx="11"/>
          </p:nvPr>
        </p:nvSpPr>
        <p:spPr>
          <a:xfrm>
            <a:off x="581193" y="4734444"/>
            <a:ext cx="4870585" cy="171450"/>
          </a:xfrm>
        </p:spPr>
        <p:txBody>
          <a:bodyPr/>
          <a:lstStyle/>
          <a:p>
            <a:endParaRPr lang="en-US" dirty="0"/>
          </a:p>
        </p:txBody>
      </p:sp>
      <p:sp>
        <p:nvSpPr>
          <p:cNvPr id="7" name="Slide Number Placeholder 6"/>
          <p:cNvSpPr>
            <a:spLocks noGrp="1"/>
          </p:cNvSpPr>
          <p:nvPr>
            <p:ph type="sldNum" sz="quarter" idx="12"/>
          </p:nvPr>
        </p:nvSpPr>
        <p:spPr>
          <a:xfrm>
            <a:off x="7800476" y="4728360"/>
            <a:ext cx="770468" cy="1714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0737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3" y="449794"/>
            <a:ext cx="823870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1671002"/>
            <a:ext cx="3593500" cy="432197"/>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3" y="2194539"/>
            <a:ext cx="3899527"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9" y="1671002"/>
            <a:ext cx="3601635" cy="432197"/>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194539"/>
            <a:ext cx="3907662"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FA4DA-EDFB-4E89-B271-64865A0E68B4}" type="datetime1">
              <a:rPr lang="en-US" smtClean="0"/>
              <a:t>12/7/19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8959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3" y="449794"/>
            <a:ext cx="823870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62F9E4-4681-4E59-AB4A-FB12421C7BD5}" type="datetime1">
              <a:rPr lang="en-US" smtClean="0"/>
              <a:t>12/7/19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597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5A185D-0821-4344-B2A7-9DBB30DF99D3}" type="datetime1">
              <a:rPr lang="en-US" smtClean="0"/>
              <a:t>12/7/19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086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7" y="3856480"/>
            <a:ext cx="8238707"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3" y="3946722"/>
            <a:ext cx="3536625" cy="517136"/>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450900"/>
            <a:ext cx="8240400" cy="31536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2"/>
            <a:ext cx="4265327" cy="517136"/>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429E5B8-BFED-4795-9352-9BA0A5FE9EF8}" type="datetime1">
              <a:rPr lang="en-US" smtClean="0"/>
              <a:t>12/7/19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056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3520042"/>
            <a:ext cx="7989752" cy="425054"/>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449794"/>
            <a:ext cx="8238706" cy="266793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3945095"/>
            <a:ext cx="7989752" cy="449003"/>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D316C8-C513-4A12-93C6-BC6E9075DDA2}" type="datetime1">
              <a:rPr lang="en-US" smtClean="0"/>
              <a:t>12/7/19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517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515606"/>
            <a:ext cx="7989752" cy="8124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1671002"/>
            <a:ext cx="7989752" cy="2723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4467102"/>
            <a:ext cx="2133600" cy="273844"/>
          </a:xfrm>
          <a:prstGeom prst="rect">
            <a:avLst/>
          </a:prstGeom>
        </p:spPr>
        <p:txBody>
          <a:bodyPr vert="horz" lIns="91440" tIns="45720" rIns="91440" bIns="45720" rtlCol="0" anchor="ctr"/>
          <a:lstStyle>
            <a:lvl1pPr algn="r">
              <a:defRPr sz="900">
                <a:solidFill>
                  <a:schemeClr val="accent2"/>
                </a:solidFill>
              </a:defRPr>
            </a:lvl1pPr>
          </a:lstStyle>
          <a:p>
            <a:fld id="{C80A13BE-4186-4F81-99AC-5B066D7B1BFC}" type="datetime1">
              <a:rPr lang="en-US" smtClean="0"/>
              <a:t>12/7/19</a:t>
            </a:fld>
            <a:endParaRPr lang="en-US" dirty="0"/>
          </a:p>
        </p:txBody>
      </p:sp>
      <p:sp>
        <p:nvSpPr>
          <p:cNvPr id="5" name="Footer Placeholder 4"/>
          <p:cNvSpPr>
            <a:spLocks noGrp="1"/>
          </p:cNvSpPr>
          <p:nvPr>
            <p:ph type="ftr" sz="quarter" idx="3"/>
          </p:nvPr>
        </p:nvSpPr>
        <p:spPr>
          <a:xfrm>
            <a:off x="581193" y="4463858"/>
            <a:ext cx="4870585" cy="273844"/>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4467102"/>
            <a:ext cx="770468" cy="273844"/>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4034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16.xml"/><Relationship Id="rId6" Type="http://schemas.openxmlformats.org/officeDocument/2006/relationships/image" Target="../media/image33.jp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tags" Target="../tags/tag1.xml"/><Relationship Id="rId2" Type="http://schemas.openxmlformats.org/officeDocument/2006/relationships/tags" Target="../tags/tag2.xml"/></Relationships>
</file>

<file path=ppt/slides/_rels/slide18.xml.rels><?xml version="1.0" encoding="UTF-8" standalone="yes"?>
<Relationships xmlns="http://schemas.openxmlformats.org/package/2006/relationships"><Relationship Id="rId9" Type="http://schemas.openxmlformats.org/officeDocument/2006/relationships/tags" Target="../tags/tag12.xml"/><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image" Target="../media/image42.png"/><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46.png"/><Relationship Id="rId27" Type="http://schemas.openxmlformats.org/officeDocument/2006/relationships/image" Target="../media/image47.png"/><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slideLayout" Target="../slideLayouts/slideLayout2.xml"/><Relationship Id="rId16" Type="http://schemas.openxmlformats.org/officeDocument/2006/relationships/notesSlide" Target="../notesSlides/notesSlide17.xml"/><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18.xml"/><Relationship Id="rId2" Type="http://schemas.openxmlformats.org/officeDocument/2006/relationships/tags" Target="../tags/tag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slideLayout" Target="../slideLayouts/slideLayout2.xml"/><Relationship Id="rId6" Type="http://schemas.openxmlformats.org/officeDocument/2006/relationships/notesSlide" Target="../notesSlides/notesSlide20.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 Type="http://schemas.openxmlformats.org/officeDocument/2006/relationships/tags" Target="../tags/tag20.xml"/><Relationship Id="rId2"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slideLayout" Target="../slideLayouts/slideLayout2.xml"/><Relationship Id="rId6" Type="http://schemas.openxmlformats.org/officeDocument/2006/relationships/notesSlide" Target="../notesSlides/notesSlide21.xml"/><Relationship Id="rId7" Type="http://schemas.openxmlformats.org/officeDocument/2006/relationships/image" Target="../media/image50.png"/><Relationship Id="rId8" Type="http://schemas.openxmlformats.org/officeDocument/2006/relationships/image" Target="../media/image54.png"/><Relationship Id="rId9" Type="http://schemas.openxmlformats.org/officeDocument/2006/relationships/image" Target="../media/image48.png"/><Relationship Id="rId10" Type="http://schemas.openxmlformats.org/officeDocument/2006/relationships/image" Target="../media/image55.png"/><Relationship Id="rId1" Type="http://schemas.openxmlformats.org/officeDocument/2006/relationships/tags" Target="../tags/tag24.xml"/><Relationship Id="rId2" Type="http://schemas.openxmlformats.org/officeDocument/2006/relationships/tags" Target="../tags/tag25.xml"/></Relationships>
</file>

<file path=ppt/slides/_rels/slide23.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slideLayout" Target="../slideLayouts/slideLayout2.xml"/><Relationship Id="rId7" Type="http://schemas.openxmlformats.org/officeDocument/2006/relationships/notesSlide" Target="../notesSlides/notesSlide22.xml"/><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24.xml.rels><?xml version="1.0" encoding="UTF-8" standalone="yes"?>
<Relationships xmlns="http://schemas.openxmlformats.org/package/2006/relationships"><Relationship Id="rId9" Type="http://schemas.openxmlformats.org/officeDocument/2006/relationships/tags" Target="../tags/tag41.xml"/><Relationship Id="rId20" Type="http://schemas.openxmlformats.org/officeDocument/2006/relationships/image" Target="../media/image68.png"/><Relationship Id="rId21" Type="http://schemas.openxmlformats.org/officeDocument/2006/relationships/image" Target="../media/image69.png"/><Relationship Id="rId10" Type="http://schemas.openxmlformats.org/officeDocument/2006/relationships/slideLayout" Target="../slideLayouts/slideLayout2.xml"/><Relationship Id="rId11" Type="http://schemas.openxmlformats.org/officeDocument/2006/relationships/notesSlide" Target="../notesSlides/notesSlide23.xml"/><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30.png"/><Relationship Id="rId18" Type="http://schemas.openxmlformats.org/officeDocument/2006/relationships/image" Target="../media/image66.png"/><Relationship Id="rId19" Type="http://schemas.openxmlformats.org/officeDocument/2006/relationships/image" Target="../media/image67.png"/><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tags" Target="../tags/tag39.xml"/><Relationship Id="rId8" Type="http://schemas.openxmlformats.org/officeDocument/2006/relationships/tags" Target="../tags/tag40.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0.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60.png"/><Relationship Id="rId1" Type="http://schemas.openxmlformats.org/officeDocument/2006/relationships/tags" Target="../tags/tag42.xml"/><Relationship Id="rId2" Type="http://schemas.openxmlformats.org/officeDocument/2006/relationships/tags" Target="../tags/tag43.xml"/></Relationships>
</file>

<file path=ppt/slides/_rels/slide28.xml.rels><?xml version="1.0" encoding="UTF-8" standalone="yes"?>
<Relationships xmlns="http://schemas.openxmlformats.org/package/2006/relationships"><Relationship Id="rId3" Type="http://schemas.openxmlformats.org/officeDocument/2006/relationships/hyperlink" Target="http://shiyuanming.github.io/publicationstopic.html" TargetMode="External"/><Relationship Id="rId4" Type="http://schemas.openxmlformats.org/officeDocument/2006/relationships/hyperlink" Target="https://arxiv.org/abs/1912.00820"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9" Type="http://schemas.openxmlformats.org/officeDocument/2006/relationships/hyperlink" Target="https://reference.digilentinc.com/ni:mxp_nxt_adapter" TargetMode="External"/><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00" y="1191816"/>
            <a:ext cx="9114400" cy="1238537"/>
          </a:xfrm>
        </p:spPr>
        <p:txBody>
          <a:bodyPr>
            <a:noAutofit/>
          </a:bodyPr>
          <a:lstStyle/>
          <a:p>
            <a:r>
              <a:rPr lang="en-US" altLang="zh-CN" sz="3200" dirty="0" smtClean="0"/>
              <a:t>Reconfigurable </a:t>
            </a:r>
            <a:r>
              <a:rPr lang="en-US" altLang="zh-CN" sz="3200" dirty="0"/>
              <a:t>Intelligent Surface for Green </a:t>
            </a:r>
            <a:r>
              <a:rPr lang="en-US" altLang="zh-CN" sz="3200" dirty="0" smtClean="0"/>
              <a:t>Edge Inference </a:t>
            </a:r>
            <a:r>
              <a:rPr lang="en-US" altLang="zh-CN" sz="3200" dirty="0"/>
              <a:t>in Machine Learning</a:t>
            </a:r>
            <a:endParaRPr lang="en-US" sz="3200" dirty="0"/>
          </a:p>
        </p:txBody>
      </p:sp>
      <p:sp>
        <p:nvSpPr>
          <p:cNvPr id="3" name="Subtitle 2"/>
          <p:cNvSpPr>
            <a:spLocks noGrp="1"/>
          </p:cNvSpPr>
          <p:nvPr>
            <p:ph type="subTitle" idx="1"/>
          </p:nvPr>
        </p:nvSpPr>
        <p:spPr>
          <a:xfrm>
            <a:off x="2165906" y="2785055"/>
            <a:ext cx="4809546" cy="563934"/>
          </a:xfrm>
        </p:spPr>
        <p:txBody>
          <a:bodyPr>
            <a:noAutofit/>
          </a:bodyPr>
          <a:lstStyle/>
          <a:p>
            <a:r>
              <a:rPr lang="en-US" altLang="zh-CN" sz="2800" dirty="0" smtClean="0"/>
              <a:t>Sheng Hua,  </a:t>
            </a:r>
            <a:r>
              <a:rPr lang="en-US" altLang="zh-CN" sz="2800" dirty="0" err="1" smtClean="0"/>
              <a:t>Yuanming</a:t>
            </a:r>
            <a:r>
              <a:rPr lang="en-US" altLang="zh-CN" sz="2800" dirty="0" smtClean="0"/>
              <a:t> Shi</a:t>
            </a:r>
            <a:r>
              <a:rPr lang="en-US" altLang="zh-CN" sz="1800" dirty="0" smtClean="0">
                <a:solidFill>
                  <a:schemeClr val="bg1">
                    <a:lumMod val="50000"/>
                  </a:schemeClr>
                </a:solidFill>
              </a:rPr>
              <a:t>  </a:t>
            </a:r>
            <a:endParaRPr lang="en-US" sz="1800"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4911" y="3737487"/>
            <a:ext cx="2091537" cy="1053002"/>
          </a:xfrm>
          <a:prstGeom prst="rect">
            <a:avLst/>
          </a:prstGeom>
        </p:spPr>
      </p:pic>
      <p:sp>
        <p:nvSpPr>
          <p:cNvPr id="4" name="Rectangle 3"/>
          <p:cNvSpPr/>
          <p:nvPr/>
        </p:nvSpPr>
        <p:spPr>
          <a:xfrm>
            <a:off x="3487354" y="3368155"/>
            <a:ext cx="2423292" cy="369332"/>
          </a:xfrm>
          <a:prstGeom prst="rect">
            <a:avLst/>
          </a:prstGeom>
        </p:spPr>
        <p:txBody>
          <a:bodyPr wrap="none">
            <a:spAutoFit/>
          </a:bodyPr>
          <a:lstStyle/>
          <a:p>
            <a:r>
              <a:rPr lang="en-US" altLang="zh-CN" dirty="0">
                <a:solidFill>
                  <a:schemeClr val="bg1">
                    <a:lumMod val="50000"/>
                  </a:schemeClr>
                </a:solidFill>
              </a:rPr>
              <a:t>ShanghaiTech University</a:t>
            </a:r>
            <a:endParaRPr lang="en-US" dirty="0"/>
          </a:p>
        </p:txBody>
      </p:sp>
    </p:spTree>
    <p:extLst>
      <p:ext uri="{BB962C8B-B14F-4D97-AF65-F5344CB8AC3E}">
        <p14:creationId xmlns:p14="http://schemas.microsoft.com/office/powerpoint/2010/main" val="17284711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49" y="1413952"/>
            <a:ext cx="7989752" cy="480060"/>
          </a:xfrm>
          <a:noFill/>
        </p:spPr>
        <p:txBody>
          <a:bodyPr>
            <a:noAutofit/>
          </a:bodyPr>
          <a:lstStyle/>
          <a:p>
            <a:pPr algn="ctr"/>
            <a:r>
              <a:rPr lang="en-US" sz="2400" i="1" dirty="0" smtClean="0">
                <a:solidFill>
                  <a:schemeClr val="bg1">
                    <a:lumMod val="50000"/>
                  </a:schemeClr>
                </a:solidFill>
              </a:rPr>
              <a:t>How </a:t>
            </a:r>
            <a:r>
              <a:rPr lang="en-US" sz="2400" i="1" dirty="0">
                <a:solidFill>
                  <a:schemeClr val="bg1">
                    <a:lumMod val="50000"/>
                  </a:schemeClr>
                </a:solidFill>
              </a:rPr>
              <a:t>to make deep learning </a:t>
            </a:r>
            <a:r>
              <a:rPr lang="en-US" sz="2400" i="1" dirty="0" smtClean="0">
                <a:solidFill>
                  <a:schemeClr val="bg1">
                    <a:lumMod val="50000"/>
                  </a:schemeClr>
                </a:solidFill>
              </a:rPr>
              <a:t>more energy-efficient?</a:t>
            </a:r>
            <a:endParaRPr lang="en-US" sz="2400" b="0" i="1" u="sn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Picture 4"/>
          <p:cNvPicPr>
            <a:picLocks noChangeAspect="1"/>
          </p:cNvPicPr>
          <p:nvPr/>
        </p:nvPicPr>
        <p:blipFill>
          <a:blip r:embed="rId3">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a:off x="3257677" y="2466443"/>
            <a:ext cx="2507896" cy="922208"/>
          </a:xfrm>
          <a:prstGeom prst="rect">
            <a:avLst/>
          </a:prstGeom>
        </p:spPr>
      </p:pic>
      <p:sp>
        <p:nvSpPr>
          <p:cNvPr id="6" name="Rectangle 5"/>
          <p:cNvSpPr/>
          <p:nvPr/>
        </p:nvSpPr>
        <p:spPr>
          <a:xfrm>
            <a:off x="3897963" y="3837437"/>
            <a:ext cx="122732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50000"/>
                  </a:prstClr>
                </a:solidFill>
                <a:effectLst/>
                <a:uLnTx/>
                <a:uFillTx/>
                <a:latin typeface="Gill Sans MT"/>
                <a:ea typeface="+mn-ea"/>
                <a:cs typeface="+mn-cs"/>
              </a:rPr>
              <a:t>low </a:t>
            </a:r>
            <a:r>
              <a:rPr kumimoji="0" lang="en-US" sz="1800" b="1" i="1" u="none" strike="noStrike" kern="1200" cap="none" spc="0" normalizeH="0" baseline="0" noProof="0" dirty="0" smtClean="0">
                <a:ln>
                  <a:noFill/>
                </a:ln>
                <a:solidFill>
                  <a:prstClr val="white">
                    <a:lumMod val="50000"/>
                  </a:prstClr>
                </a:solidFill>
                <a:effectLst/>
                <a:uLnTx/>
                <a:uFillTx/>
                <a:latin typeface="Gill Sans MT"/>
                <a:ea typeface="+mn-ea"/>
                <a:cs typeface="+mn-cs"/>
              </a:rPr>
              <a:t>power</a:t>
            </a:r>
            <a:endParaRPr kumimoji="0" lang="en-US" sz="1800" b="0" i="1" u="none" strike="noStrike" kern="1200" cap="none" spc="0" normalizeH="0" baseline="0" noProof="0" dirty="0">
              <a:ln>
                <a:noFill/>
              </a:ln>
              <a:solidFill>
                <a:prstClr val="white">
                  <a:lumMod val="50000"/>
                </a:prstClr>
              </a:solidFill>
              <a:effectLst/>
              <a:uLnTx/>
              <a:uFillTx/>
              <a:latin typeface="Gill Sans MT"/>
              <a:ea typeface="+mn-ea"/>
              <a:cs typeface="+mn-cs"/>
            </a:endParaRPr>
          </a:p>
        </p:txBody>
      </p:sp>
    </p:spTree>
    <p:extLst>
      <p:ext uri="{BB962C8B-B14F-4D97-AF65-F5344CB8AC3E}">
        <p14:creationId xmlns:p14="http://schemas.microsoft.com/office/powerpoint/2010/main" val="3638952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9157" r="17557"/>
          <a:stretch/>
        </p:blipFill>
        <p:spPr>
          <a:xfrm>
            <a:off x="3556401" y="2214805"/>
            <a:ext cx="3924000" cy="2833417"/>
          </a:xfrm>
          <a:prstGeom prst="rect">
            <a:avLst/>
          </a:prstGeom>
        </p:spPr>
      </p:pic>
      <p:sp>
        <p:nvSpPr>
          <p:cNvPr id="2" name="Title 1"/>
          <p:cNvSpPr>
            <a:spLocks noGrp="1"/>
          </p:cNvSpPr>
          <p:nvPr>
            <p:ph type="title"/>
          </p:nvPr>
        </p:nvSpPr>
        <p:spPr/>
        <p:txBody>
          <a:bodyPr/>
          <a:lstStyle/>
          <a:p>
            <a:r>
              <a:rPr lang="en-US" dirty="0" smtClean="0"/>
              <a:t>Edge </a:t>
            </a:r>
            <a:r>
              <a:rPr lang="en-US" dirty="0"/>
              <a:t>inference for deep neural networks</a:t>
            </a:r>
          </a:p>
        </p:txBody>
      </p:sp>
      <p:sp>
        <p:nvSpPr>
          <p:cNvPr id="3" name="Content Placeholder 2"/>
          <p:cNvSpPr>
            <a:spLocks noGrp="1"/>
          </p:cNvSpPr>
          <p:nvPr>
            <p:ph idx="1"/>
          </p:nvPr>
        </p:nvSpPr>
        <p:spPr/>
        <p:txBody>
          <a:bodyPr/>
          <a:lstStyle/>
          <a:p>
            <a:r>
              <a:rPr lang="en-US" b="1" dirty="0" smtClean="0">
                <a:solidFill>
                  <a:srgbClr val="A81A16"/>
                </a:solidFill>
              </a:rPr>
              <a:t>Goal: </a:t>
            </a:r>
            <a:r>
              <a:rPr lang="en-US" dirty="0"/>
              <a:t>energy-efficient edge </a:t>
            </a:r>
            <a:r>
              <a:rPr lang="en-US" dirty="0" smtClean="0"/>
              <a:t>processing framework </a:t>
            </a:r>
            <a:r>
              <a:rPr lang="en-US" dirty="0"/>
              <a:t>to </a:t>
            </a:r>
            <a:r>
              <a:rPr lang="en-US" dirty="0" smtClean="0"/>
              <a:t>perform deep </a:t>
            </a:r>
            <a:r>
              <a:rPr lang="en-US" dirty="0"/>
              <a:t>learning inference tasks at the </a:t>
            </a:r>
            <a:r>
              <a:rPr lang="en-US" dirty="0" smtClean="0"/>
              <a:t>edge computing </a:t>
            </a:r>
            <a:r>
              <a:rPr lang="en-US" dirty="0"/>
              <a:t>nodes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42" name="Group 41"/>
          <p:cNvGrpSpPr/>
          <p:nvPr/>
        </p:nvGrpSpPr>
        <p:grpSpPr>
          <a:xfrm>
            <a:off x="2163588" y="1712573"/>
            <a:ext cx="6556919" cy="1286821"/>
            <a:chOff x="1041685" y="938955"/>
            <a:chExt cx="7558970" cy="1827745"/>
          </a:xfrm>
        </p:grpSpPr>
        <p:sp>
          <p:nvSpPr>
            <p:cNvPr id="25" name="矩形 7"/>
            <p:cNvSpPr/>
            <p:nvPr/>
          </p:nvSpPr>
          <p:spPr>
            <a:xfrm>
              <a:off x="6471785" y="1660756"/>
              <a:ext cx="852509" cy="437153"/>
            </a:xfrm>
            <a:prstGeom prst="rect">
              <a:avLst/>
            </a:prstGeom>
          </p:spPr>
          <p:txBody>
            <a:bodyPr wrap="square">
              <a:spAutoFit/>
            </a:bodyPr>
            <a:lstStyle/>
            <a:p>
              <a:r>
                <a:rPr lang="en-US" sz="1400" dirty="0" smtClean="0"/>
                <a:t>models</a:t>
              </a:r>
              <a:endParaRPr lang="en-US" dirty="0"/>
            </a:p>
          </p:txBody>
        </p:sp>
        <p:sp>
          <p:nvSpPr>
            <p:cNvPr id="26" name="矩形 17"/>
            <p:cNvSpPr/>
            <p:nvPr/>
          </p:nvSpPr>
          <p:spPr>
            <a:xfrm>
              <a:off x="4280964" y="1386380"/>
              <a:ext cx="906317" cy="437153"/>
            </a:xfrm>
            <a:prstGeom prst="rect">
              <a:avLst/>
            </a:prstGeom>
          </p:spPr>
          <p:txBody>
            <a:bodyPr wrap="square">
              <a:spAutoFit/>
            </a:bodyPr>
            <a:lstStyle/>
            <a:p>
              <a:r>
                <a:rPr lang="en-US" sz="1400" dirty="0" smtClean="0"/>
                <a:t>models</a:t>
              </a:r>
              <a:endParaRPr lang="en-US" dirty="0"/>
            </a:p>
          </p:txBody>
        </p:sp>
        <p:cxnSp>
          <p:nvCxnSpPr>
            <p:cNvPr id="34" name="直接箭头连接符 32"/>
            <p:cNvCxnSpPr/>
            <p:nvPr/>
          </p:nvCxnSpPr>
          <p:spPr>
            <a:xfrm>
              <a:off x="1047086" y="1630551"/>
              <a:ext cx="831273" cy="0"/>
            </a:xfrm>
            <a:prstGeom prst="straightConnector1">
              <a:avLst/>
            </a:prstGeom>
            <a:noFill/>
            <a:ln w="12700" cap="flat" cmpd="sng">
              <a:solidFill>
                <a:schemeClr val="dk2"/>
              </a:solidFill>
              <a:prstDash val="dash"/>
              <a:round/>
              <a:headEnd type="none" w="med" len="med"/>
              <a:tailEnd type="triangle" w="med" len="med"/>
            </a:ln>
          </p:spPr>
        </p:cxnSp>
        <p:cxnSp>
          <p:nvCxnSpPr>
            <p:cNvPr id="35" name="Google Shape;55;p13"/>
            <p:cNvCxnSpPr/>
            <p:nvPr/>
          </p:nvCxnSpPr>
          <p:spPr>
            <a:xfrm flipV="1">
              <a:off x="1041685" y="1914652"/>
              <a:ext cx="831273" cy="7350"/>
            </a:xfrm>
            <a:prstGeom prst="straightConnector1">
              <a:avLst/>
            </a:prstGeom>
            <a:noFill/>
            <a:ln w="12700" cap="flat" cmpd="sng">
              <a:solidFill>
                <a:schemeClr val="dk2"/>
              </a:solidFill>
              <a:prstDash val="solid"/>
              <a:round/>
              <a:headEnd type="none" w="med" len="med"/>
              <a:tailEnd type="stealth" w="med" len="med"/>
            </a:ln>
          </p:spPr>
        </p:cxnSp>
        <p:sp>
          <p:nvSpPr>
            <p:cNvPr id="36" name="文本框 34"/>
            <p:cNvSpPr txBox="1"/>
            <p:nvPr/>
          </p:nvSpPr>
          <p:spPr>
            <a:xfrm>
              <a:off x="1907213" y="1411974"/>
              <a:ext cx="715538" cy="437153"/>
            </a:xfrm>
            <a:prstGeom prst="rect">
              <a:avLst/>
            </a:prstGeom>
            <a:noFill/>
          </p:spPr>
          <p:txBody>
            <a:bodyPr wrap="none" rtlCol="0">
              <a:spAutoFit/>
            </a:bodyPr>
            <a:lstStyle/>
            <a:p>
              <a:r>
                <a:rPr lang="en-US" altLang="zh-CN" sz="1400" dirty="0"/>
                <a:t>u</a:t>
              </a:r>
              <a:r>
                <a:rPr lang="en-US" altLang="zh-CN" sz="1400" dirty="0" smtClean="0"/>
                <a:t>plink</a:t>
              </a:r>
              <a:endParaRPr lang="zh-CN" altLang="en-US" sz="1400" dirty="0"/>
            </a:p>
          </p:txBody>
        </p:sp>
        <p:sp>
          <p:nvSpPr>
            <p:cNvPr id="37" name="文本框 35"/>
            <p:cNvSpPr txBox="1"/>
            <p:nvPr/>
          </p:nvSpPr>
          <p:spPr>
            <a:xfrm>
              <a:off x="1862187" y="1690489"/>
              <a:ext cx="979651" cy="437153"/>
            </a:xfrm>
            <a:prstGeom prst="rect">
              <a:avLst/>
            </a:prstGeom>
            <a:noFill/>
          </p:spPr>
          <p:txBody>
            <a:bodyPr wrap="none" rtlCol="0">
              <a:spAutoFit/>
            </a:bodyPr>
            <a:lstStyle/>
            <a:p>
              <a:r>
                <a:rPr lang="en-US" altLang="zh-CN" sz="1400" dirty="0"/>
                <a:t>d</a:t>
              </a:r>
              <a:r>
                <a:rPr lang="en-US" altLang="zh-CN" sz="1400" dirty="0" smtClean="0"/>
                <a:t>ownlink</a:t>
              </a:r>
              <a:endParaRPr lang="zh-CN" altLang="en-US" sz="1400" dirty="0"/>
            </a:p>
          </p:txBody>
        </p:sp>
        <p:sp>
          <p:nvSpPr>
            <p:cNvPr id="38" name="文本框 38"/>
            <p:cNvSpPr txBox="1"/>
            <p:nvPr/>
          </p:nvSpPr>
          <p:spPr>
            <a:xfrm>
              <a:off x="2536959" y="938955"/>
              <a:ext cx="5213943" cy="524583"/>
            </a:xfrm>
            <a:prstGeom prst="rect">
              <a:avLst/>
            </a:prstGeom>
            <a:noFill/>
          </p:spPr>
          <p:txBody>
            <a:bodyPr wrap="square" rtlCol="0">
              <a:spAutoFit/>
            </a:bodyPr>
            <a:lstStyle/>
            <a:p>
              <a:r>
                <a:rPr lang="en-US" altLang="zh-CN" dirty="0"/>
                <a:t>a</a:t>
              </a:r>
              <a:r>
                <a:rPr lang="en-US" altLang="zh-CN" dirty="0" smtClean="0"/>
                <a:t>ny task can be performed at multiple BSs</a:t>
              </a:r>
              <a:endParaRPr lang="zh-CN" altLang="en-US" dirty="0"/>
            </a:p>
          </p:txBody>
        </p:sp>
        <p:sp>
          <p:nvSpPr>
            <p:cNvPr id="40" name="文本框 40"/>
            <p:cNvSpPr txBox="1"/>
            <p:nvPr/>
          </p:nvSpPr>
          <p:spPr>
            <a:xfrm>
              <a:off x="6759356" y="2329547"/>
              <a:ext cx="1841299" cy="437153"/>
            </a:xfrm>
            <a:prstGeom prst="rect">
              <a:avLst/>
            </a:prstGeom>
            <a:noFill/>
          </p:spPr>
          <p:txBody>
            <a:bodyPr wrap="square" rtlCol="0">
              <a:spAutoFit/>
            </a:bodyPr>
            <a:lstStyle/>
            <a:p>
              <a:r>
                <a:rPr lang="en-US" altLang="zh-CN" sz="1400" b="1" dirty="0">
                  <a:solidFill>
                    <a:srgbClr val="04147B"/>
                  </a:solidFill>
                </a:rPr>
                <a:t>p</a:t>
              </a:r>
              <a:r>
                <a:rPr lang="en-US" altLang="zh-CN" sz="1400" b="1" dirty="0" smtClean="0">
                  <a:solidFill>
                    <a:srgbClr val="04147B"/>
                  </a:solidFill>
                </a:rPr>
                <a:t>re-downloaded</a:t>
              </a:r>
              <a:endParaRPr lang="zh-CN" altLang="en-US" sz="1400" b="1" dirty="0">
                <a:solidFill>
                  <a:srgbClr val="04147B"/>
                </a:solidFill>
              </a:endParaRPr>
            </a:p>
          </p:txBody>
        </p:sp>
        <p:cxnSp>
          <p:nvCxnSpPr>
            <p:cNvPr id="41" name="直接箭头连接符 42"/>
            <p:cNvCxnSpPr/>
            <p:nvPr/>
          </p:nvCxnSpPr>
          <p:spPr>
            <a:xfrm>
              <a:off x="6969310" y="2055192"/>
              <a:ext cx="472261" cy="3415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50394" y="2908522"/>
            <a:ext cx="1526873" cy="923330"/>
          </a:xfrm>
          <a:prstGeom prst="rect">
            <a:avLst/>
          </a:prstGeom>
        </p:spPr>
        <p:txBody>
          <a:bodyPr wrap="square">
            <a:spAutoFit/>
          </a:bodyPr>
          <a:lstStyle/>
          <a:p>
            <a:pPr algn="ctr"/>
            <a:r>
              <a:rPr lang="en-US" dirty="0" smtClean="0">
                <a:solidFill>
                  <a:srgbClr val="A81A16"/>
                </a:solidFill>
              </a:rPr>
              <a:t>which BSs </a:t>
            </a:r>
            <a:r>
              <a:rPr lang="en-US" dirty="0">
                <a:solidFill>
                  <a:srgbClr val="A81A16"/>
                </a:solidFill>
              </a:rPr>
              <a:t>shall compute for me?</a:t>
            </a:r>
          </a:p>
        </p:txBody>
      </p:sp>
      <p:pic>
        <p:nvPicPr>
          <p:cNvPr id="46"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67" y="3935824"/>
            <a:ext cx="619391" cy="620011"/>
          </a:xfrm>
          <a:prstGeom prst="rect">
            <a:avLst/>
          </a:prstGeom>
        </p:spPr>
      </p:pic>
      <p:pic>
        <p:nvPicPr>
          <p:cNvPr id="19" name="图片 6"/>
          <p:cNvPicPr>
            <a:picLocks noChangeAspect="1"/>
          </p:cNvPicPr>
          <p:nvPr/>
        </p:nvPicPr>
        <p:blipFill>
          <a:blip r:embed="rId5"/>
          <a:stretch>
            <a:fillRect/>
          </a:stretch>
        </p:blipFill>
        <p:spPr>
          <a:xfrm>
            <a:off x="2708838" y="3711505"/>
            <a:ext cx="398244" cy="323232"/>
          </a:xfrm>
          <a:prstGeom prst="rect">
            <a:avLst/>
          </a:prstGeom>
        </p:spPr>
      </p:pic>
      <p:sp>
        <p:nvSpPr>
          <p:cNvPr id="20" name="矩形 21"/>
          <p:cNvSpPr/>
          <p:nvPr/>
        </p:nvSpPr>
        <p:spPr>
          <a:xfrm>
            <a:off x="2689008" y="3983879"/>
            <a:ext cx="632655" cy="21669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Gill Sans MT"/>
                <a:ea typeface="+mn-ea"/>
                <a:cs typeface="+mn-cs"/>
              </a:rPr>
              <a:t>input</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pic>
        <p:nvPicPr>
          <p:cNvPr id="21" name="图片 23"/>
          <p:cNvPicPr>
            <a:picLocks noChangeAspect="1"/>
          </p:cNvPicPr>
          <p:nvPr/>
        </p:nvPicPr>
        <p:blipFill>
          <a:blip r:embed="rId6"/>
          <a:stretch>
            <a:fillRect/>
          </a:stretch>
        </p:blipFill>
        <p:spPr>
          <a:xfrm>
            <a:off x="2549741" y="2809929"/>
            <a:ext cx="705526" cy="573932"/>
          </a:xfrm>
          <a:prstGeom prst="rect">
            <a:avLst/>
          </a:prstGeom>
        </p:spPr>
      </p:pic>
      <p:sp>
        <p:nvSpPr>
          <p:cNvPr id="22" name="矩形 24"/>
          <p:cNvSpPr/>
          <p:nvPr/>
        </p:nvSpPr>
        <p:spPr>
          <a:xfrm>
            <a:off x="2590869" y="3332255"/>
            <a:ext cx="730794"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Gill Sans MT"/>
                <a:ea typeface="+mn-ea"/>
                <a:cs typeface="+mn-cs"/>
              </a:rPr>
              <a:t>output</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23" name="矩形 25"/>
          <p:cNvSpPr/>
          <p:nvPr/>
        </p:nvSpPr>
        <p:spPr>
          <a:xfrm>
            <a:off x="2241132" y="4292629"/>
            <a:ext cx="1534949"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Gill Sans MT"/>
                <a:ea typeface="+mn-ea"/>
                <a:cs typeface="+mn-cs"/>
              </a:rPr>
              <a:t>example</a:t>
            </a:r>
            <a:r>
              <a:rPr kumimoji="0" lang="en-US" sz="1400" b="0" i="0" u="none" strike="noStrike" kern="1200" cap="none" spc="0" normalizeH="0" baseline="0" noProof="0" dirty="0">
                <a:ln>
                  <a:noFill/>
                </a:ln>
                <a:solidFill>
                  <a:prstClr val="black"/>
                </a:solidFill>
                <a:effectLst/>
                <a:uLnTx/>
                <a:uFillTx/>
                <a:latin typeface="Gill Sans MT"/>
                <a:ea typeface="+mn-ea"/>
                <a:cs typeface="+mn-cs"/>
              </a:rPr>
              <a:t>: </a:t>
            </a:r>
            <a:endParaRPr kumimoji="0" lang="en-US" sz="1400" b="0" i="0" u="none" strike="noStrike" kern="1200" cap="none" spc="0" normalizeH="0" baseline="0" noProof="0" dirty="0" smtClean="0">
              <a:ln>
                <a:noFill/>
              </a:ln>
              <a:solidFill>
                <a:prstClr val="black"/>
              </a:solidFill>
              <a:effectLst/>
              <a:uLnTx/>
              <a:uFillTx/>
              <a:latin typeface="Gill Sans 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4147B"/>
                </a:solidFill>
                <a:effectLst/>
                <a:uLnTx/>
                <a:uFillTx/>
                <a:latin typeface="Gill Sans MT"/>
                <a:ea typeface="+mn-ea"/>
                <a:cs typeface="+mn-cs"/>
              </a:rPr>
              <a:t>Nvidia’s</a:t>
            </a:r>
            <a:r>
              <a:rPr kumimoji="0" lang="en-US" sz="1400" b="0" i="0" u="none" strike="noStrike" kern="1200" cap="none" spc="0" normalizeH="0" baseline="0" noProof="0" dirty="0" smtClean="0">
                <a:ln>
                  <a:noFill/>
                </a:ln>
                <a:solidFill>
                  <a:srgbClr val="04147B"/>
                </a:solidFill>
                <a:effectLst/>
                <a:uLnTx/>
                <a:uFillTx/>
                <a:latin typeface="Gill Sans MT"/>
                <a:ea typeface="+mn-ea"/>
                <a:cs typeface="+mn-cs"/>
              </a:rPr>
              <a:t> </a:t>
            </a:r>
            <a:r>
              <a:rPr kumimoji="0" lang="en-US" sz="1400" b="0" i="0" u="none" strike="noStrike" kern="1200" cap="none" spc="0" normalizeH="0" baseline="0" noProof="0" dirty="0" err="1" smtClean="0">
                <a:ln>
                  <a:noFill/>
                </a:ln>
                <a:solidFill>
                  <a:srgbClr val="04147B"/>
                </a:solidFill>
                <a:effectLst/>
                <a:uLnTx/>
                <a:uFillTx/>
                <a:latin typeface="Gill Sans MT"/>
                <a:ea typeface="+mn-ea"/>
                <a:cs typeface="+mn-cs"/>
              </a:rPr>
              <a:t>GauGAN</a:t>
            </a:r>
            <a:endParaRPr kumimoji="0" lang="en-US" sz="1800" b="0" i="0" u="none" strike="noStrike" kern="1200" cap="none" spc="0" normalizeH="0" baseline="0" noProof="0" dirty="0">
              <a:ln>
                <a:noFill/>
              </a:ln>
              <a:solidFill>
                <a:srgbClr val="04147B"/>
              </a:solidFill>
              <a:effectLst/>
              <a:uLnTx/>
              <a:uFillTx/>
              <a:latin typeface="Gill Sans MT"/>
              <a:ea typeface="+mn-ea"/>
              <a:cs typeface="+mn-cs"/>
            </a:endParaRPr>
          </a:p>
        </p:txBody>
      </p:sp>
      <p:sp>
        <p:nvSpPr>
          <p:cNvPr id="24" name="矩形 26"/>
          <p:cNvSpPr/>
          <p:nvPr/>
        </p:nvSpPr>
        <p:spPr>
          <a:xfrm>
            <a:off x="2215326" y="2644098"/>
            <a:ext cx="1409671" cy="2155784"/>
          </a:xfrm>
          <a:prstGeom prst="rect">
            <a:avLst/>
          </a:prstGeom>
          <a:noFill/>
          <a:ln w="12700">
            <a:solidFill>
              <a:schemeClr val="accent4">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ill Sans MT"/>
              <a:ea typeface="华文中宋" panose="02010600040101010101" pitchFamily="2" charset="-122"/>
              <a:cs typeface="+mn-cs"/>
            </a:endParaRPr>
          </a:p>
        </p:txBody>
      </p:sp>
      <p:sp>
        <p:nvSpPr>
          <p:cNvPr id="27" name="弧形 28"/>
          <p:cNvSpPr/>
          <p:nvPr/>
        </p:nvSpPr>
        <p:spPr>
          <a:xfrm>
            <a:off x="2366411" y="3887000"/>
            <a:ext cx="1502431" cy="884212"/>
          </a:xfrm>
          <a:prstGeom prst="arc">
            <a:avLst>
              <a:gd name="adj1" fmla="val 16237208"/>
              <a:gd name="adj2" fmla="val 21483792"/>
            </a:avLst>
          </a:prstGeom>
          <a:ln>
            <a:headEnd type="stealth" w="sm"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ill Sans MT"/>
              <a:ea typeface="华文中宋" panose="02010600040101010101" pitchFamily="2" charset="-122"/>
              <a:cs typeface="+mn-cs"/>
            </a:endParaRPr>
          </a:p>
        </p:txBody>
      </p:sp>
    </p:spTree>
    <p:extLst>
      <p:ext uri="{BB962C8B-B14F-4D97-AF65-F5344CB8AC3E}">
        <p14:creationId xmlns:p14="http://schemas.microsoft.com/office/powerpoint/2010/main" val="3217953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40" y="252587"/>
            <a:ext cx="8063904" cy="571427"/>
          </a:xfrm>
        </p:spPr>
        <p:txBody>
          <a:bodyPr>
            <a:normAutofit/>
          </a:bodyPr>
          <a:lstStyle/>
          <a:p>
            <a:r>
              <a:rPr lang="en-US" dirty="0" smtClean="0"/>
              <a:t>Computation power consumption</a:t>
            </a:r>
            <a:endParaRPr 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057" y="1835221"/>
            <a:ext cx="3023887" cy="2267267"/>
          </a:xfrm>
          <a:prstGeom prst="rect">
            <a:avLst/>
          </a:prstGeom>
        </p:spPr>
      </p:pic>
      <p:sp>
        <p:nvSpPr>
          <p:cNvPr id="3" name="Content Placeholder 2"/>
          <p:cNvSpPr>
            <a:spLocks noGrp="1"/>
          </p:cNvSpPr>
          <p:nvPr>
            <p:ph idx="1"/>
          </p:nvPr>
        </p:nvSpPr>
        <p:spPr/>
        <p:txBody>
          <a:bodyPr>
            <a:normAutofit/>
          </a:bodyPr>
          <a:lstStyle/>
          <a:p>
            <a:r>
              <a:rPr lang="en-US" b="1" dirty="0" smtClean="0">
                <a:solidFill>
                  <a:srgbClr val="A81A16"/>
                </a:solidFill>
              </a:rPr>
              <a:t>Goal: </a:t>
            </a:r>
            <a:r>
              <a:rPr lang="en-US" dirty="0" smtClean="0"/>
              <a:t>estimate the power consumption for deep model inference</a:t>
            </a:r>
          </a:p>
          <a:p>
            <a:r>
              <a:rPr lang="en-US" altLang="zh-CN" dirty="0"/>
              <a:t>E</a:t>
            </a:r>
            <a:r>
              <a:rPr lang="en-US" altLang="zh-CN" dirty="0" smtClean="0"/>
              <a:t>xample: power consumption estimation for </a:t>
            </a:r>
            <a:r>
              <a:rPr lang="en-US" altLang="zh-CN" dirty="0" err="1" smtClean="0"/>
              <a:t>AlexNet</a:t>
            </a:r>
            <a:endParaRPr lang="en-US" altLang="zh-CN" dirty="0" smtClean="0"/>
          </a:p>
          <a:p>
            <a:endParaRPr lang="en-US" dirty="0" smtClean="0"/>
          </a:p>
          <a:p>
            <a:r>
              <a:rPr lang="en-US" dirty="0" smtClean="0"/>
              <a:t>Cooperative inference tasks at multiple BSs</a:t>
            </a:r>
            <a:r>
              <a:rPr lang="en-US" dirty="0"/>
              <a:t>:</a:t>
            </a:r>
            <a:endParaRPr lang="en-US" dirty="0" smtClean="0"/>
          </a:p>
          <a:p>
            <a:pPr lvl="1"/>
            <a:r>
              <a:rPr lang="en-US" i="1" dirty="0" smtClean="0">
                <a:solidFill>
                  <a:schemeClr val="tx1"/>
                </a:solidFill>
              </a:rPr>
              <a:t>Computation replication: </a:t>
            </a:r>
            <a:r>
              <a:rPr lang="en-US" dirty="0" smtClean="0"/>
              <a:t>high computation power</a:t>
            </a:r>
          </a:p>
          <a:p>
            <a:pPr lvl="1"/>
            <a:r>
              <a:rPr lang="en-US" altLang="zh-CN" i="1" dirty="0" smtClean="0">
                <a:solidFill>
                  <a:schemeClr val="tx1"/>
                </a:solidFill>
              </a:rPr>
              <a:t>Cooperative transmission: </a:t>
            </a:r>
            <a:r>
              <a:rPr lang="en-US" altLang="zh-CN" dirty="0" smtClean="0"/>
              <a:t>low transmission power</a:t>
            </a:r>
            <a:endParaRPr lang="en-US" altLang="zh-CN" dirty="0"/>
          </a:p>
          <a:p>
            <a:r>
              <a:rPr lang="en-US" altLang="zh-CN" b="1" dirty="0">
                <a:solidFill>
                  <a:srgbClr val="A81A16"/>
                </a:solidFill>
              </a:rPr>
              <a:t>Solution: </a:t>
            </a:r>
            <a:endParaRPr lang="en-US" altLang="zh-CN" b="1" dirty="0" smtClean="0">
              <a:solidFill>
                <a:srgbClr val="A81A16"/>
              </a:solidFill>
            </a:endParaRPr>
          </a:p>
          <a:p>
            <a:pPr lvl="1"/>
            <a:r>
              <a:rPr lang="en-US" altLang="zh-CN" dirty="0" smtClean="0"/>
              <a:t>minimize </a:t>
            </a:r>
            <a:r>
              <a:rPr lang="en-US" altLang="zh-CN" dirty="0"/>
              <a:t>the sum of computation and </a:t>
            </a:r>
            <a:r>
              <a:rPr lang="en-US" altLang="zh-CN" dirty="0" smtClean="0"/>
              <a:t>transmission power consumption</a:t>
            </a:r>
          </a:p>
          <a:p>
            <a:pPr marL="324000" lvl="1" indent="0">
              <a:buNone/>
            </a:pPr>
            <a:endParaRPr lang="en-US" baseline="30000" dirty="0" smtClean="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
        <p:nvSpPr>
          <p:cNvPr id="7" name="Rectangle 6"/>
          <p:cNvSpPr/>
          <p:nvPr/>
        </p:nvSpPr>
        <p:spPr>
          <a:xfrm>
            <a:off x="5964510" y="1465889"/>
            <a:ext cx="2221200" cy="369332"/>
          </a:xfrm>
          <a:prstGeom prst="rect">
            <a:avLst/>
          </a:prstGeom>
        </p:spPr>
        <p:txBody>
          <a:bodyPr wrap="square">
            <a:spAutoFit/>
          </a:bodyPr>
          <a:lstStyle/>
          <a:p>
            <a:pPr lvl="1"/>
            <a:r>
              <a:rPr lang="en-US" dirty="0">
                <a:solidFill>
                  <a:schemeClr val="bg1">
                    <a:lumMod val="50000"/>
                  </a:schemeClr>
                </a:solidFill>
              </a:rPr>
              <a:t>[Sze’ CVPR 17]</a:t>
            </a:r>
            <a:endParaRPr lang="en-US" b="1" baseline="300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19021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49" y="1413952"/>
            <a:ext cx="7989752" cy="480060"/>
          </a:xfrm>
          <a:noFill/>
        </p:spPr>
        <p:txBody>
          <a:bodyPr>
            <a:noAutofit/>
          </a:bodyPr>
          <a:lstStyle/>
          <a:p>
            <a:pPr algn="ctr"/>
            <a:r>
              <a:rPr lang="en-US" sz="2400" i="1" dirty="0" smtClean="0">
                <a:solidFill>
                  <a:schemeClr val="bg1">
                    <a:lumMod val="50000"/>
                  </a:schemeClr>
                </a:solidFill>
              </a:rPr>
              <a:t>Vignettes </a:t>
            </a:r>
            <a:r>
              <a:rPr lang="en-US" sz="2400" i="1" dirty="0">
                <a:solidFill>
                  <a:schemeClr val="bg1">
                    <a:lumMod val="50000"/>
                  </a:schemeClr>
                </a:solidFill>
              </a:rPr>
              <a:t>B</a:t>
            </a:r>
            <a:r>
              <a:rPr lang="en-US" sz="2400" i="1" dirty="0" smtClean="0">
                <a:solidFill>
                  <a:schemeClr val="bg1">
                    <a:lumMod val="50000"/>
                  </a:schemeClr>
                </a:solidFill>
              </a:rPr>
              <a:t>: </a:t>
            </a:r>
            <a:r>
              <a:rPr lang="en-US" sz="2400" i="1" dirty="0" smtClean="0">
                <a:solidFill>
                  <a:srgbClr val="A81A16"/>
                </a:solidFill>
              </a:rPr>
              <a:t>Reconfigurable intelligent surface </a:t>
            </a:r>
            <a:br>
              <a:rPr lang="en-US" sz="2400" i="1" dirty="0" smtClean="0">
                <a:solidFill>
                  <a:srgbClr val="A81A16"/>
                </a:solidFill>
              </a:rPr>
            </a:br>
            <a:r>
              <a:rPr lang="en-US" altLang="zh-CN" sz="2400" i="1" dirty="0" smtClean="0">
                <a:solidFill>
                  <a:schemeClr val="bg1">
                    <a:lumMod val="50000"/>
                  </a:schemeClr>
                </a:solidFill>
              </a:rPr>
              <a:t>empowered</a:t>
            </a:r>
            <a:r>
              <a:rPr lang="en-US" sz="2400" i="1" dirty="0" smtClean="0">
                <a:solidFill>
                  <a:srgbClr val="A81A16"/>
                </a:solidFill>
              </a:rPr>
              <a:t> </a:t>
            </a:r>
            <a:r>
              <a:rPr lang="en-US" sz="2400" i="1" dirty="0" smtClean="0"/>
              <a:t>edge inference</a:t>
            </a:r>
            <a:endParaRPr lang="en-US" sz="2400" b="0" i="1" u="sng"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719" y="2121991"/>
            <a:ext cx="3421862" cy="189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800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Smart radio environments</a:t>
            </a:r>
            <a:endParaRPr lang="en-US" dirty="0"/>
          </a:p>
        </p:txBody>
      </p:sp>
      <p:sp>
        <p:nvSpPr>
          <p:cNvPr id="3" name="Content Placeholder 2"/>
          <p:cNvSpPr>
            <a:spLocks noGrp="1"/>
          </p:cNvSpPr>
          <p:nvPr>
            <p:ph idx="1"/>
          </p:nvPr>
        </p:nvSpPr>
        <p:spPr/>
        <p:txBody>
          <a:bodyPr/>
          <a:lstStyle/>
          <a:p>
            <a:r>
              <a:rPr lang="en-US" dirty="0" smtClean="0"/>
              <a:t>Current wireless networks</a:t>
            </a:r>
            <a:r>
              <a:rPr lang="en-US" dirty="0"/>
              <a:t>: </a:t>
            </a:r>
            <a:r>
              <a:rPr lang="en-US" dirty="0" smtClean="0"/>
              <a:t>no control </a:t>
            </a:r>
            <a:r>
              <a:rPr lang="en-US" dirty="0"/>
              <a:t>of </a:t>
            </a:r>
            <a:r>
              <a:rPr lang="en-US" dirty="0" smtClean="0"/>
              <a:t>radio </a:t>
            </a:r>
            <a:r>
              <a:rPr lang="en-US" dirty="0"/>
              <a:t>w</a:t>
            </a:r>
            <a:r>
              <a:rPr lang="en-US" dirty="0" smtClean="0"/>
              <a:t>aves</a:t>
            </a:r>
          </a:p>
          <a:p>
            <a:pPr lvl="1"/>
            <a:r>
              <a:rPr lang="en-US" dirty="0"/>
              <a:t>P</a:t>
            </a:r>
            <a:r>
              <a:rPr lang="en-US" dirty="0" smtClean="0"/>
              <a:t>erceive </a:t>
            </a:r>
            <a:r>
              <a:rPr lang="en-US" dirty="0"/>
              <a:t>the environment as </a:t>
            </a:r>
            <a:r>
              <a:rPr lang="en-US" dirty="0" smtClean="0"/>
              <a:t>an “unintentional </a:t>
            </a:r>
            <a:r>
              <a:rPr lang="en-US" dirty="0"/>
              <a:t>adversary” to </a:t>
            </a:r>
            <a:r>
              <a:rPr lang="en-US" dirty="0" smtClean="0"/>
              <a:t>communication</a:t>
            </a:r>
          </a:p>
          <a:p>
            <a:pPr lvl="1"/>
            <a:r>
              <a:rPr lang="en-US" dirty="0"/>
              <a:t>O</a:t>
            </a:r>
            <a:r>
              <a:rPr lang="en-US" dirty="0" smtClean="0"/>
              <a:t>ptimize </a:t>
            </a:r>
            <a:r>
              <a:rPr lang="en-US" dirty="0"/>
              <a:t>only the end-points of the communication </a:t>
            </a:r>
            <a:r>
              <a:rPr lang="en-US" dirty="0" smtClean="0"/>
              <a:t>network</a:t>
            </a:r>
          </a:p>
          <a:p>
            <a:pPr lvl="1"/>
            <a:r>
              <a:rPr lang="en-US" dirty="0" smtClean="0"/>
              <a:t>No </a:t>
            </a:r>
            <a:r>
              <a:rPr lang="en-US" dirty="0"/>
              <a:t>control of the environment, which is viewed as a passive </a:t>
            </a:r>
            <a:r>
              <a:rPr lang="en-US" dirty="0" smtClean="0"/>
              <a:t>spectator</a:t>
            </a:r>
          </a:p>
          <a:p>
            <a:r>
              <a:rPr lang="en-US" dirty="0" smtClean="0"/>
              <a:t>Smart </a:t>
            </a:r>
            <a:r>
              <a:rPr lang="en-US" dirty="0"/>
              <a:t>radio </a:t>
            </a:r>
            <a:r>
              <a:rPr lang="en-US" dirty="0" smtClean="0"/>
              <a:t>environments: reconfigure the wireless propagations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11" name="Rectangle 10"/>
          <p:cNvSpPr/>
          <p:nvPr/>
        </p:nvSpPr>
        <p:spPr>
          <a:xfrm>
            <a:off x="1756372" y="2978265"/>
            <a:ext cx="19866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81A16"/>
                </a:solidFill>
                <a:effectLst/>
                <a:uLnTx/>
                <a:uFillTx/>
                <a:latin typeface="Gill Sans MT"/>
                <a:ea typeface="+mn-ea"/>
                <a:cs typeface="+mn-cs"/>
              </a:rPr>
              <a:t>“</a:t>
            </a:r>
            <a:r>
              <a:rPr kumimoji="0" lang="en-US" sz="1800" b="1" i="0" u="none" strike="noStrike" kern="1200" cap="none" spc="0" normalizeH="0" baseline="0" noProof="0" dirty="0">
                <a:ln>
                  <a:noFill/>
                </a:ln>
                <a:solidFill>
                  <a:srgbClr val="A81A16"/>
                </a:solidFill>
                <a:effectLst/>
                <a:uLnTx/>
                <a:uFillTx/>
                <a:latin typeface="Gill Sans MT"/>
                <a:ea typeface="+mn-ea"/>
                <a:cs typeface="+mn-cs"/>
              </a:rPr>
              <a:t>d</a:t>
            </a:r>
            <a:r>
              <a:rPr kumimoji="0" lang="en-US" sz="1800" b="1" i="0" u="none" strike="noStrike" kern="1200" cap="none" spc="0" normalizeH="0" baseline="0" noProof="0" dirty="0" smtClean="0">
                <a:ln>
                  <a:noFill/>
                </a:ln>
                <a:solidFill>
                  <a:srgbClr val="A81A16"/>
                </a:solidFill>
                <a:effectLst/>
                <a:uLnTx/>
                <a:uFillTx/>
                <a:latin typeface="Gill Sans MT"/>
                <a:ea typeface="+mn-ea"/>
                <a:cs typeface="+mn-cs"/>
              </a:rPr>
              <a:t>umb</a:t>
            </a:r>
            <a:r>
              <a:rPr kumimoji="0" lang="en-US" sz="1800" b="1" i="0" u="none" strike="noStrike" kern="1200" cap="none" spc="0" normalizeH="0" baseline="0" noProof="0" dirty="0">
                <a:ln>
                  <a:noFill/>
                </a:ln>
                <a:solidFill>
                  <a:srgbClr val="A81A16"/>
                </a:solidFill>
                <a:effectLst/>
                <a:uLnTx/>
                <a:uFillTx/>
                <a:latin typeface="Gill Sans MT"/>
                <a:ea typeface="+mn-ea"/>
                <a:cs typeface="+mn-cs"/>
              </a:rPr>
              <a:t>” </a:t>
            </a:r>
            <a:r>
              <a:rPr kumimoji="0" lang="en-US" sz="1800" b="1" i="0" u="none" strike="noStrike" kern="1200" cap="none" spc="0" normalizeH="0" baseline="0" noProof="0" dirty="0" smtClean="0">
                <a:ln>
                  <a:noFill/>
                </a:ln>
                <a:solidFill>
                  <a:srgbClr val="A81A16"/>
                </a:solidFill>
                <a:effectLst/>
                <a:uLnTx/>
                <a:uFillTx/>
                <a:latin typeface="Gill Sans MT"/>
                <a:ea typeface="+mn-ea"/>
                <a:cs typeface="+mn-cs"/>
              </a:rPr>
              <a:t>wireless</a:t>
            </a:r>
            <a:endParaRPr kumimoji="0" lang="en-US" sz="1800" b="1" i="0" u="none" strike="noStrike" kern="1200" cap="none" spc="0" normalizeH="0" baseline="0" noProof="0" dirty="0">
              <a:ln>
                <a:noFill/>
              </a:ln>
              <a:solidFill>
                <a:srgbClr val="A81A16"/>
              </a:solidFill>
              <a:effectLst/>
              <a:uLnTx/>
              <a:uFillTx/>
              <a:latin typeface="Gill Sans MT"/>
              <a:ea typeface="+mn-ea"/>
              <a:cs typeface="+mn-cs"/>
            </a:endParaRPr>
          </a:p>
        </p:txBody>
      </p:sp>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1234134" y="3305231"/>
            <a:ext cx="2897623" cy="1692888"/>
          </a:xfrm>
          <a:prstGeom prst="rect">
            <a:avLst/>
          </a:prstGeom>
        </p:spPr>
      </p:pic>
      <p:sp>
        <p:nvSpPr>
          <p:cNvPr id="15" name="Rectangle 14"/>
          <p:cNvSpPr/>
          <p:nvPr/>
        </p:nvSpPr>
        <p:spPr>
          <a:xfrm>
            <a:off x="5543688" y="2978265"/>
            <a:ext cx="200407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81A16"/>
                </a:solidFill>
                <a:effectLst/>
                <a:uLnTx/>
                <a:uFillTx/>
                <a:latin typeface="Gill Sans MT"/>
                <a:ea typeface="+mn-ea"/>
                <a:cs typeface="+mn-cs"/>
              </a:rPr>
              <a:t>“smart” wireless</a:t>
            </a:r>
            <a:endParaRPr kumimoji="0" lang="en-US" sz="1800" b="1" i="0" u="none" strike="noStrike" kern="1200" cap="none" spc="0" normalizeH="0" baseline="0" noProof="0" dirty="0">
              <a:ln>
                <a:noFill/>
              </a:ln>
              <a:solidFill>
                <a:srgbClr val="A81A16"/>
              </a:solidFill>
              <a:effectLst/>
              <a:uLnTx/>
              <a:uFillTx/>
              <a:latin typeface="Gill Sans MT"/>
              <a:ea typeface="+mn-ea"/>
              <a:cs typeface="+mn-cs"/>
            </a:endParaRPr>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5144413" y="3162931"/>
            <a:ext cx="2854624" cy="1727859"/>
          </a:xfrm>
          <a:prstGeom prst="rect">
            <a:avLst/>
          </a:prstGeom>
        </p:spPr>
      </p:pic>
      <p:pic>
        <p:nvPicPr>
          <p:cNvPr id="17" name="图片 18"/>
          <p:cNvPicPr>
            <a:picLocks noChangeAspect="1"/>
          </p:cNvPicPr>
          <p:nvPr/>
        </p:nvPicPr>
        <p:blipFill>
          <a:blip r:embed="rId5">
            <a:clrChange>
              <a:clrFrom>
                <a:srgbClr val="F3F3F3"/>
              </a:clrFrom>
              <a:clrTo>
                <a:srgbClr val="F3F3F3">
                  <a:alpha val="0"/>
                </a:srgbClr>
              </a:clrTo>
            </a:clrChange>
          </a:blip>
          <a:stretch>
            <a:fillRect/>
          </a:stretch>
        </p:blipFill>
        <p:spPr>
          <a:xfrm>
            <a:off x="4376252" y="3538692"/>
            <a:ext cx="674452" cy="559161"/>
          </a:xfrm>
          <a:prstGeom prst="rect">
            <a:avLst/>
          </a:prstGeom>
        </p:spPr>
      </p:pic>
      <p:sp>
        <p:nvSpPr>
          <p:cNvPr id="18" name="Right Arrow 17"/>
          <p:cNvSpPr/>
          <p:nvPr/>
        </p:nvSpPr>
        <p:spPr>
          <a:xfrm>
            <a:off x="4376252" y="4097853"/>
            <a:ext cx="727283" cy="16743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1" name="Rectangle 20"/>
          <p:cNvSpPr/>
          <p:nvPr/>
        </p:nvSpPr>
        <p:spPr>
          <a:xfrm>
            <a:off x="160215" y="4549178"/>
            <a:ext cx="113518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rPr>
              <a:t>Fig. credit: </a:t>
            </a:r>
            <a:r>
              <a:rPr kumimoji="0" lang="en-US" sz="1200" b="0" i="1" u="none" strike="noStrike" kern="1200" cap="none" spc="0" normalizeH="0" baseline="0" noProof="0" dirty="0" smtClean="0">
                <a:ln>
                  <a:noFill/>
                </a:ln>
                <a:solidFill>
                  <a:prstClr val="white">
                    <a:lumMod val="50000"/>
                  </a:prstClr>
                </a:solidFill>
                <a:effectLst/>
                <a:uLnTx/>
                <a:uFillTx/>
                <a:latin typeface="Gill Sans MT"/>
                <a:ea typeface="+mn-ea"/>
                <a:cs typeface="+mn-cs"/>
              </a:rPr>
              <a:t>Renzo</a:t>
            </a:r>
            <a:endPar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endParaRPr>
          </a:p>
        </p:txBody>
      </p:sp>
    </p:spTree>
    <p:extLst>
      <p:ext uri="{BB962C8B-B14F-4D97-AF65-F5344CB8AC3E}">
        <p14:creationId xmlns:p14="http://schemas.microsoft.com/office/powerpoint/2010/main" val="41090041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Reconfigurable intelligent surface </a:t>
            </a:r>
            <a:endParaRPr lang="en-US" dirty="0"/>
          </a:p>
        </p:txBody>
      </p:sp>
      <p:sp>
        <p:nvSpPr>
          <p:cNvPr id="3" name="Content Placeholder 2"/>
          <p:cNvSpPr>
            <a:spLocks noGrp="1"/>
          </p:cNvSpPr>
          <p:nvPr>
            <p:ph idx="1"/>
          </p:nvPr>
        </p:nvSpPr>
        <p:spPr/>
        <p:txBody>
          <a:bodyPr/>
          <a:lstStyle/>
          <a:p>
            <a:r>
              <a:rPr lang="en-US" b="1" dirty="0">
                <a:solidFill>
                  <a:srgbClr val="A81A16"/>
                </a:solidFill>
              </a:rPr>
              <a:t>Working principle of </a:t>
            </a:r>
            <a:r>
              <a:rPr lang="en-US" b="1" dirty="0" smtClean="0">
                <a:solidFill>
                  <a:srgbClr val="A81A16"/>
                </a:solidFill>
              </a:rPr>
              <a:t>reconfigurable </a:t>
            </a:r>
            <a:r>
              <a:rPr lang="en-US" b="1" dirty="0">
                <a:solidFill>
                  <a:srgbClr val="A81A16"/>
                </a:solidFill>
              </a:rPr>
              <a:t>intelligent surface </a:t>
            </a:r>
            <a:r>
              <a:rPr lang="en-US" b="1" dirty="0" smtClean="0">
                <a:solidFill>
                  <a:srgbClr val="A81A16"/>
                </a:solidFill>
              </a:rPr>
              <a:t>(RIS): </a:t>
            </a:r>
            <a:r>
              <a:rPr lang="en-US" dirty="0" smtClean="0"/>
              <a:t>different </a:t>
            </a:r>
            <a:r>
              <a:rPr lang="en-US" dirty="0"/>
              <a:t>elements of an </a:t>
            </a:r>
            <a:r>
              <a:rPr lang="en-US" dirty="0" smtClean="0"/>
              <a:t>RIS can reflect </a:t>
            </a:r>
            <a:r>
              <a:rPr lang="en-US" dirty="0"/>
              <a:t>the incident signal by controlling its amplitude and/or </a:t>
            </a:r>
            <a:r>
              <a:rPr lang="en-US" dirty="0" smtClean="0"/>
              <a:t>phase for </a:t>
            </a:r>
            <a:r>
              <a:rPr lang="en-US" dirty="0"/>
              <a:t>directional </a:t>
            </a:r>
            <a:r>
              <a:rPr lang="en-US" dirty="0" smtClean="0"/>
              <a:t>signal </a:t>
            </a:r>
            <a:r>
              <a:rPr lang="en-US" dirty="0"/>
              <a:t>enhancement or </a:t>
            </a:r>
            <a:r>
              <a:rPr lang="en-US" dirty="0" smtClean="0"/>
              <a:t>nulling</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6" name="Picture 5"/>
          <p:cNvPicPr>
            <a:picLocks noChangeAspect="1"/>
          </p:cNvPicPr>
          <p:nvPr/>
        </p:nvPicPr>
        <p:blipFill>
          <a:blip r:embed="rId3"/>
          <a:stretch>
            <a:fillRect/>
          </a:stretch>
        </p:blipFill>
        <p:spPr>
          <a:xfrm>
            <a:off x="940456" y="2076151"/>
            <a:ext cx="5726838" cy="2238848"/>
          </a:xfrm>
          <a:prstGeom prst="rect">
            <a:avLst/>
          </a:prstGeom>
        </p:spPr>
      </p:pic>
      <p:sp>
        <p:nvSpPr>
          <p:cNvPr id="7" name="Rectangle 6"/>
          <p:cNvSpPr/>
          <p:nvPr/>
        </p:nvSpPr>
        <p:spPr>
          <a:xfrm>
            <a:off x="940456" y="4383264"/>
            <a:ext cx="113518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rPr>
              <a:t>Fig. credit: </a:t>
            </a:r>
            <a:r>
              <a:rPr kumimoji="0" lang="en-US" sz="1200" b="0" i="1" u="none" strike="noStrike" kern="1200" cap="none" spc="0" normalizeH="0" baseline="0" noProof="0" dirty="0" smtClean="0">
                <a:ln>
                  <a:noFill/>
                </a:ln>
                <a:solidFill>
                  <a:prstClr val="white">
                    <a:lumMod val="50000"/>
                  </a:prstClr>
                </a:solidFill>
                <a:effectLst/>
                <a:uLnTx/>
                <a:uFillTx/>
                <a:latin typeface="Gill Sans MT"/>
                <a:ea typeface="+mn-ea"/>
                <a:cs typeface="+mn-cs"/>
              </a:rPr>
              <a:t>Renzo</a:t>
            </a:r>
            <a:endPar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endParaRPr>
          </a:p>
        </p:txBody>
      </p:sp>
      <p:sp>
        <p:nvSpPr>
          <p:cNvPr id="8" name="TextBox 7"/>
          <p:cNvSpPr txBox="1"/>
          <p:nvPr/>
        </p:nvSpPr>
        <p:spPr>
          <a:xfrm>
            <a:off x="2960977" y="4494043"/>
            <a:ext cx="410244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1A16"/>
                </a:solidFill>
                <a:effectLst/>
                <a:uLnTx/>
                <a:uFillTx/>
                <a:latin typeface="Gill Sans MT"/>
                <a:ea typeface="+mn-ea"/>
                <a:cs typeface="+mn-cs"/>
              </a:rPr>
              <a:t>i</a:t>
            </a:r>
            <a:r>
              <a:rPr kumimoji="0" lang="en-US" sz="1800" b="0" i="0" u="none" strike="noStrike" kern="1200" cap="none" spc="0" normalizeH="0" baseline="0" noProof="0" dirty="0" smtClean="0">
                <a:ln>
                  <a:noFill/>
                </a:ln>
                <a:solidFill>
                  <a:srgbClr val="A81A16"/>
                </a:solidFill>
                <a:effectLst/>
                <a:uLnTx/>
                <a:uFillTx/>
                <a:latin typeface="Gill Sans MT"/>
                <a:ea typeface="+mn-ea"/>
                <a:cs typeface="+mn-cs"/>
              </a:rPr>
              <a:t>mprove spectral and energy efficiency</a:t>
            </a:r>
            <a:endParaRPr kumimoji="0" lang="en-US" sz="1800" b="0" i="0" u="none" strike="noStrike" kern="1200" cap="none" spc="0" normalizeH="0" baseline="0" noProof="0" dirty="0">
              <a:ln>
                <a:noFill/>
              </a:ln>
              <a:solidFill>
                <a:srgbClr val="A81A16"/>
              </a:solidFill>
              <a:effectLst/>
              <a:uLnTx/>
              <a:uFillTx/>
              <a:latin typeface="Gill Sans MT"/>
              <a:ea typeface="+mn-ea"/>
              <a:cs typeface="+mn-cs"/>
            </a:endParaRPr>
          </a:p>
        </p:txBody>
      </p:sp>
      <p:sp>
        <p:nvSpPr>
          <p:cNvPr id="5" name="TextBox 4"/>
          <p:cNvSpPr txBox="1"/>
          <p:nvPr/>
        </p:nvSpPr>
        <p:spPr>
          <a:xfrm>
            <a:off x="6759951" y="2487011"/>
            <a:ext cx="2081049" cy="120032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A81A16"/>
                </a:solidFill>
                <a:effectLst/>
                <a:uLnTx/>
                <a:uFillTx/>
                <a:latin typeface="Gill Sans MT"/>
                <a:ea typeface="+mn-ea"/>
                <a:cs typeface="+mn-cs"/>
              </a:rPr>
              <a:t>n</a:t>
            </a:r>
            <a:r>
              <a:rPr kumimoji="0" lang="en-US" sz="1800" b="0" i="0" u="none" strike="noStrike" kern="1200" cap="none" spc="0" normalizeH="0" baseline="0" noProof="0" dirty="0" smtClean="0">
                <a:ln>
                  <a:noFill/>
                </a:ln>
                <a:solidFill>
                  <a:srgbClr val="A81A16"/>
                </a:solidFill>
                <a:effectLst/>
                <a:uLnTx/>
                <a:uFillTx/>
                <a:latin typeface="Gill Sans MT"/>
                <a:ea typeface="+mn-ea"/>
                <a:cs typeface="+mn-cs"/>
              </a:rPr>
              <a:t>o any active transmit module</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A81A16"/>
                </a:solidFill>
                <a:effectLst/>
                <a:uLnTx/>
                <a:uFillTx/>
                <a:latin typeface="Gill Sans MT"/>
                <a:ea typeface="+mn-ea"/>
                <a:cs typeface="+mn-cs"/>
              </a:rPr>
              <a:t>o</a:t>
            </a:r>
            <a:r>
              <a:rPr kumimoji="0" lang="en-US" sz="1800" b="0" i="0" u="none" strike="noStrike" kern="1200" cap="none" spc="0" normalizeH="0" baseline="0" noProof="0" dirty="0" smtClean="0">
                <a:ln>
                  <a:noFill/>
                </a:ln>
                <a:solidFill>
                  <a:srgbClr val="A81A16"/>
                </a:solidFill>
                <a:effectLst/>
                <a:uLnTx/>
                <a:uFillTx/>
                <a:latin typeface="Gill Sans MT"/>
                <a:ea typeface="+mn-ea"/>
                <a:cs typeface="+mn-cs"/>
              </a:rPr>
              <a:t>perate in full-duplex mode</a:t>
            </a:r>
          </a:p>
        </p:txBody>
      </p:sp>
    </p:spTree>
    <p:extLst>
      <p:ext uri="{BB962C8B-B14F-4D97-AF65-F5344CB8AC3E}">
        <p14:creationId xmlns:p14="http://schemas.microsoft.com/office/powerpoint/2010/main" val="2287305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29" y="250514"/>
            <a:ext cx="8731386" cy="571427"/>
          </a:xfrm>
        </p:spPr>
        <p:txBody>
          <a:bodyPr>
            <a:normAutofit fontScale="90000"/>
          </a:bodyPr>
          <a:lstStyle/>
          <a:p>
            <a:r>
              <a:rPr lang="en-US" dirty="0" smtClean="0"/>
              <a:t>Reconfigurable intelligent surface meet wireless networks</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7" name="Rectangle 6"/>
          <p:cNvSpPr/>
          <p:nvPr/>
        </p:nvSpPr>
        <p:spPr>
          <a:xfrm>
            <a:off x="6272970" y="4473645"/>
            <a:ext cx="960840"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rPr>
              <a:t>Fig. credit: </a:t>
            </a:r>
            <a:r>
              <a:rPr kumimoji="0" lang="en-US" sz="1200" b="0" i="1" u="none" strike="noStrike" kern="1200" cap="none" spc="0" normalizeH="0" baseline="0" noProof="0" dirty="0" smtClean="0">
                <a:ln>
                  <a:noFill/>
                </a:ln>
                <a:solidFill>
                  <a:prstClr val="white">
                    <a:lumMod val="50000"/>
                  </a:prstClr>
                </a:solidFill>
                <a:effectLst/>
                <a:uLnTx/>
                <a:uFillTx/>
                <a:latin typeface="Gill Sans MT"/>
                <a:ea typeface="+mn-ea"/>
                <a:cs typeface="+mn-cs"/>
              </a:rPr>
              <a:t>Wu</a:t>
            </a:r>
            <a:endPar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6876" y="1181916"/>
            <a:ext cx="5373377" cy="3619567"/>
          </a:xfrm>
          <a:prstGeom prst="rect">
            <a:avLst/>
          </a:prstGeom>
        </p:spPr>
      </p:pic>
      <p:sp>
        <p:nvSpPr>
          <p:cNvPr id="9" name="Rectangle 8"/>
          <p:cNvSpPr/>
          <p:nvPr/>
        </p:nvSpPr>
        <p:spPr>
          <a:xfrm>
            <a:off x="6018284" y="1283539"/>
            <a:ext cx="3209690" cy="3139321"/>
          </a:xfrm>
          <a:prstGeom prst="rect">
            <a:avLst/>
          </a:prstGeom>
        </p:spPr>
        <p:txBody>
          <a:bodyPr wrap="square">
            <a:spAutoFit/>
          </a:bodyPr>
          <a:lstStyle/>
          <a:p>
            <a:pPr lvl="0"/>
            <a:r>
              <a:rPr lang="en-US" altLang="zh-CN" dirty="0" smtClean="0"/>
              <a:t>reconfigurable </a:t>
            </a:r>
            <a:r>
              <a:rPr lang="en-US" altLang="zh-CN" dirty="0"/>
              <a:t>intelligent surface</a:t>
            </a: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 </a:t>
            </a:r>
            <a:r>
              <a:rPr kumimoji="0" lang="en-US" sz="1800" b="0" i="0" u="none" strike="noStrike" kern="1200" cap="none" spc="0" normalizeH="0" baseline="0" noProof="0" dirty="0">
                <a:ln>
                  <a:noFill/>
                </a:ln>
                <a:solidFill>
                  <a:prstClr val="black"/>
                </a:solidFill>
                <a:effectLst/>
                <a:uLnTx/>
                <a:uFillTx/>
                <a:latin typeface="Gill Sans MT"/>
                <a:ea typeface="+mn-ea"/>
                <a:cs typeface="+mn-cs"/>
              </a:rPr>
              <a:t>meets wireless network: </a:t>
            </a:r>
            <a:endParaRPr kumimoji="0" lang="en-US" sz="1800" b="0" i="0" u="none" strike="noStrike" kern="1200" cap="none" spc="0" normalizeH="0" baseline="0" noProof="0" dirty="0" smtClean="0">
              <a:ln>
                <a:noFill/>
              </a:ln>
              <a:solidFill>
                <a:prstClr val="black"/>
              </a:solidFill>
              <a:effectLst/>
              <a:uLnTx/>
              <a:uFillTx/>
              <a:latin typeface="Gill Sans MT"/>
              <a:ea typeface="+mn-ea"/>
              <a:cs typeface="+mn-cs"/>
            </a:endParaRPr>
          </a:p>
          <a:p>
            <a:pPr marL="285750" lvl="0" indent="-285750">
              <a:buFont typeface="Arial" panose="020B0604020202020204" pitchFamily="34" charset="0"/>
              <a:buChar char="•"/>
            </a:pPr>
            <a:r>
              <a:rPr lang="en-US" altLang="zh-CN" dirty="0">
                <a:solidFill>
                  <a:srgbClr val="C00000"/>
                </a:solidFill>
              </a:rPr>
              <a:t>edge inference</a:t>
            </a:r>
            <a:r>
              <a:rPr lang="en-US" altLang="zh-CN" dirty="0">
                <a:solidFill>
                  <a:prstClr val="black"/>
                </a:solidFill>
              </a:rPr>
              <a:t> </a:t>
            </a:r>
            <a:endParaRPr lang="en-US" altLang="zh-CN" dirty="0" smtClean="0">
              <a:solidFill>
                <a:prstClr val="black"/>
              </a:solidFill>
            </a:endParaRPr>
          </a:p>
          <a:p>
            <a:pPr marL="285750" lvl="0" indent="-285750">
              <a:buFont typeface="Arial" panose="020B0604020202020204" pitchFamily="34" charset="0"/>
              <a:buChar char="•"/>
            </a:pPr>
            <a:r>
              <a:rPr lang="en-US" dirty="0" smtClean="0">
                <a:solidFill>
                  <a:prstClr val="black"/>
                </a:solidFill>
              </a:rPr>
              <a:t>over-the-air computation</a:t>
            </a:r>
            <a:endParaRPr kumimoji="0" lang="en-US" sz="1800" b="0" i="0" u="none" strike="noStrike" kern="1200" cap="none" spc="0" normalizeH="0" baseline="0" noProof="0" dirty="0" smtClean="0">
              <a:ln>
                <a:noFill/>
              </a:ln>
              <a:solidFill>
                <a:prstClr val="black"/>
              </a:solidFill>
              <a:effectLst/>
              <a:uLnTx/>
              <a:uFillTx/>
              <a:latin typeface="Gill Sans M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massive MIMO</a:t>
            </a:r>
          </a:p>
          <a:p>
            <a:pPr marL="285750" lvl="0" indent="-285750">
              <a:buFont typeface="Arial" panose="020B0604020202020204" pitchFamily="34" charset="0"/>
              <a:buChar char="•"/>
              <a:defRPr/>
            </a:pPr>
            <a:r>
              <a:rPr lang="en-US" altLang="zh-CN" dirty="0">
                <a:solidFill>
                  <a:prstClr val="black"/>
                </a:solidFill>
              </a:rPr>
              <a:t>wireless power transfer</a:t>
            </a:r>
          </a:p>
          <a:p>
            <a:pPr marL="285750" lvl="0" indent="-285750">
              <a:buFont typeface="Arial" panose="020B0604020202020204" pitchFamily="34" charset="0"/>
              <a:buChar char="•"/>
              <a:defRPr/>
            </a:pPr>
            <a:r>
              <a:rPr lang="en-US" altLang="zh-CN" dirty="0">
                <a:solidFill>
                  <a:prstClr val="black"/>
                </a:solidFill>
              </a:rPr>
              <a:t>D2D </a:t>
            </a:r>
            <a:r>
              <a:rPr lang="en-US" altLang="zh-CN" dirty="0" smtClean="0">
                <a:solidFill>
                  <a:prstClr val="black"/>
                </a:solidFill>
              </a:rPr>
              <a:t>communications</a:t>
            </a:r>
            <a:endParaRPr kumimoji="0" lang="en-US" sz="1800" b="0" i="0" u="none" strike="noStrike" kern="1200" cap="none" spc="0" normalizeH="0" baseline="0" noProof="0" dirty="0" smtClean="0">
              <a:ln>
                <a:noFill/>
              </a:ln>
              <a:solidFill>
                <a:prstClr val="black"/>
              </a:solidFill>
              <a:effectLst/>
              <a:uLnTx/>
              <a:uFillTx/>
              <a:latin typeface="Gill Sans M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mn-cs"/>
              </a:rPr>
              <a:t>NOMA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mmWave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Tree>
    <p:extLst>
      <p:ext uri="{BB962C8B-B14F-4D97-AF65-F5344CB8AC3E}">
        <p14:creationId xmlns:p14="http://schemas.microsoft.com/office/powerpoint/2010/main" val="1568744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059" y="1124402"/>
            <a:ext cx="4186943" cy="2356471"/>
          </a:xfrm>
          <a:prstGeom prst="rect">
            <a:avLst/>
          </a:prstGeom>
        </p:spPr>
      </p:pic>
      <p:sp>
        <p:nvSpPr>
          <p:cNvPr id="2" name="标题 1"/>
          <p:cNvSpPr>
            <a:spLocks noGrp="1"/>
          </p:cNvSpPr>
          <p:nvPr>
            <p:ph type="title"/>
          </p:nvPr>
        </p:nvSpPr>
        <p:spPr/>
        <p:txBody>
          <a:bodyPr>
            <a:normAutofit/>
          </a:bodyPr>
          <a:lstStyle/>
          <a:p>
            <a:r>
              <a:rPr lang="en-US" altLang="zh-CN" dirty="0" smtClean="0"/>
              <a:t>RIS empowered edge inference</a:t>
            </a:r>
            <a:endParaRPr lang="zh-CN" altLang="en-US" dirty="0"/>
          </a:p>
        </p:txBody>
      </p:sp>
      <p:sp>
        <p:nvSpPr>
          <p:cNvPr id="3" name="内容占位符 2"/>
          <p:cNvSpPr>
            <a:spLocks noGrp="1"/>
          </p:cNvSpPr>
          <p:nvPr>
            <p:ph idx="1"/>
          </p:nvPr>
        </p:nvSpPr>
        <p:spPr>
          <a:xfrm>
            <a:off x="581192" y="1010316"/>
            <a:ext cx="4641481" cy="3904584"/>
          </a:xfrm>
        </p:spPr>
        <p:txBody>
          <a:bodyPr>
            <a:normAutofit/>
          </a:bodyPr>
          <a:lstStyle/>
          <a:p>
            <a:pPr algn="l"/>
            <a:r>
              <a:rPr lang="en-US" altLang="zh-CN" dirty="0" smtClean="0">
                <a:solidFill>
                  <a:srgbClr val="A81A16"/>
                </a:solidFill>
              </a:rPr>
              <a:t>Reconfigurable Intelligent surface:</a:t>
            </a:r>
          </a:p>
          <a:p>
            <a:pPr lvl="1" algn="l"/>
            <a:r>
              <a:rPr lang="en-US" altLang="zh-CN" dirty="0"/>
              <a:t>o</a:t>
            </a:r>
            <a:r>
              <a:rPr lang="en-US" altLang="zh-CN" dirty="0" smtClean="0"/>
              <a:t>vercoming unfavorable </a:t>
            </a:r>
            <a:r>
              <a:rPr lang="en-US" altLang="zh-CN" dirty="0"/>
              <a:t>signal propagation </a:t>
            </a:r>
            <a:r>
              <a:rPr lang="en-US" altLang="zh-CN" dirty="0" smtClean="0"/>
              <a:t>conditions</a:t>
            </a:r>
          </a:p>
          <a:p>
            <a:pPr lvl="1" algn="l"/>
            <a:r>
              <a:rPr lang="en-US" altLang="zh-CN" dirty="0"/>
              <a:t>i</a:t>
            </a:r>
            <a:r>
              <a:rPr lang="en-US" altLang="zh-CN" dirty="0" smtClean="0"/>
              <a:t>mproving energy efficiency</a:t>
            </a:r>
          </a:p>
          <a:p>
            <a:pPr lvl="1" algn="l"/>
            <a:r>
              <a:rPr lang="en-US" altLang="zh-CN" dirty="0"/>
              <a:t>t</a:t>
            </a:r>
            <a:r>
              <a:rPr lang="en-US" altLang="zh-CN" dirty="0" smtClean="0"/>
              <a:t>uning phase shifts with     passive elements</a:t>
            </a:r>
          </a:p>
          <a:p>
            <a:pPr lvl="1" algn="l"/>
            <a:endParaRPr lang="en-US" altLang="zh-CN" dirty="0" smtClean="0"/>
          </a:p>
        </p:txBody>
      </p:sp>
      <p:sp>
        <p:nvSpPr>
          <p:cNvPr id="4" name="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5" name="TextBox 4"/>
          <p:cNvSpPr txBox="1"/>
          <p:nvPr/>
        </p:nvSpPr>
        <p:spPr>
          <a:xfrm>
            <a:off x="4684977" y="3570395"/>
            <a:ext cx="4001025" cy="92333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000"/>
                </a:solidFill>
                <a:effectLst/>
                <a:uLnTx/>
                <a:uFillTx/>
                <a:latin typeface="Gill Sans MT"/>
                <a:ea typeface="+mn-ea"/>
                <a:cs typeface="+mn-cs"/>
              </a:rPr>
              <a:t>RIS aided edge</a:t>
            </a:r>
            <a:r>
              <a:rPr kumimoji="0" lang="en-US" sz="1800" b="1" i="0" u="none" strike="noStrike" kern="1200" cap="none" spc="0" normalizeH="0" noProof="0" dirty="0" smtClean="0">
                <a:ln>
                  <a:noFill/>
                </a:ln>
                <a:solidFill>
                  <a:srgbClr val="FFC000"/>
                </a:solidFill>
                <a:effectLst/>
                <a:uLnTx/>
                <a:uFillTx/>
                <a:latin typeface="Gill Sans MT"/>
                <a:ea typeface="+mn-ea"/>
                <a:cs typeface="+mn-cs"/>
              </a:rPr>
              <a:t> inference </a:t>
            </a:r>
            <a:r>
              <a:rPr kumimoji="0" lang="en-US" sz="1800" b="1" i="0" u="none" strike="noStrike" kern="1200" cap="none" spc="0" normalizeH="0" baseline="0" noProof="0" dirty="0" smtClean="0">
                <a:ln>
                  <a:noFill/>
                </a:ln>
                <a:solidFill>
                  <a:srgbClr val="FFC000"/>
                </a:solidFill>
                <a:effectLst/>
                <a:uLnTx/>
                <a:uFillTx/>
                <a:latin typeface="Gill Sans MT"/>
                <a:ea typeface="+mn-ea"/>
                <a:cs typeface="+mn-cs"/>
              </a:rPr>
              <a:t>system: </a:t>
            </a:r>
            <a:endParaRPr kumimoji="0" lang="en-US" sz="1800" b="0" i="0" u="none" strike="noStrike" kern="1200" cap="none" spc="0" normalizeH="0" baseline="0" noProof="0" dirty="0" smtClean="0">
              <a:ln>
                <a:noFill/>
              </a:ln>
              <a:solidFill>
                <a:prstClr val="white"/>
              </a:solidFill>
              <a:effectLst/>
              <a:uLnTx/>
              <a:uFillTx/>
              <a:latin typeface="Gill Sans M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Gill Sans MT"/>
                <a:ea typeface="+mn-ea"/>
                <a:cs typeface="+mn-cs"/>
              </a:rPr>
              <a:t> </a:t>
            </a:r>
            <a:r>
              <a:rPr kumimoji="0" lang="en-US" sz="1800" b="0" i="0" u="none" strike="noStrike" kern="1200" cap="none" spc="0" normalizeH="0" baseline="0" noProof="0" dirty="0">
                <a:ln>
                  <a:noFill/>
                </a:ln>
                <a:solidFill>
                  <a:prstClr val="white"/>
                </a:solidFill>
                <a:effectLst/>
                <a:uLnTx/>
                <a:uFillTx/>
                <a:latin typeface="Gill Sans MT"/>
                <a:ea typeface="+mn-ea"/>
                <a:cs typeface="+mn-cs"/>
              </a:rPr>
              <a:t>build controllable wireless </a:t>
            </a:r>
            <a:r>
              <a:rPr kumimoji="0" lang="en-US" sz="1800" b="0" i="0" u="none" strike="noStrike" kern="1200" cap="none" spc="0" normalizeH="0" baseline="0" noProof="0" dirty="0" smtClean="0">
                <a:ln>
                  <a:noFill/>
                </a:ln>
                <a:solidFill>
                  <a:prstClr val="white"/>
                </a:solidFill>
                <a:effectLst/>
                <a:uLnTx/>
                <a:uFillTx/>
                <a:latin typeface="Gill Sans MT"/>
                <a:ea typeface="+mn-ea"/>
                <a:cs typeface="+mn-cs"/>
              </a:rPr>
              <a:t>environments to decrease transmit</a:t>
            </a:r>
            <a:r>
              <a:rPr kumimoji="0" lang="en-US" sz="1800" b="0" i="0" u="none" strike="noStrike" kern="1200" cap="none" spc="0" normalizeH="0" noProof="0" dirty="0" smtClean="0">
                <a:ln>
                  <a:noFill/>
                </a:ln>
                <a:solidFill>
                  <a:prstClr val="white"/>
                </a:solidFill>
                <a:effectLst/>
                <a:uLnTx/>
                <a:uFillTx/>
                <a:latin typeface="Gill Sans MT"/>
                <a:ea typeface="+mn-ea"/>
                <a:cs typeface="+mn-cs"/>
              </a:rPr>
              <a:t> </a:t>
            </a:r>
            <a:r>
              <a:rPr kumimoji="0" lang="en-US" sz="1800" b="0" i="0" u="none" strike="noStrike" kern="1200" cap="none" spc="0" normalizeH="0" baseline="0" noProof="0" dirty="0" smtClean="0">
                <a:ln>
                  <a:noFill/>
                </a:ln>
                <a:solidFill>
                  <a:prstClr val="white"/>
                </a:solidFill>
                <a:effectLst/>
                <a:uLnTx/>
                <a:uFillTx/>
                <a:latin typeface="Gill Sans MT"/>
                <a:ea typeface="+mn-ea"/>
                <a:cs typeface="+mn-cs"/>
              </a:rPr>
              <a:t>signal </a:t>
            </a:r>
            <a:r>
              <a:rPr kumimoji="0" lang="en-US" sz="1800" b="0" i="0" u="none" strike="noStrike" kern="1200" cap="none" spc="0" normalizeH="0" baseline="0" noProof="0" dirty="0">
                <a:ln>
                  <a:noFill/>
                </a:ln>
                <a:solidFill>
                  <a:prstClr val="white"/>
                </a:solidFill>
                <a:effectLst/>
                <a:uLnTx/>
                <a:uFillTx/>
                <a:latin typeface="Gill Sans MT"/>
                <a:ea typeface="+mn-ea"/>
                <a:cs typeface="+mn-cs"/>
              </a:rPr>
              <a:t>power </a:t>
            </a:r>
          </a:p>
        </p:txBody>
      </p:sp>
      <p:pic>
        <p:nvPicPr>
          <p:cNvPr id="13" name="图片 12"/>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387918" y="3495228"/>
            <a:ext cx="2869028" cy="501944"/>
          </a:xfrm>
          <a:prstGeom prst="rect">
            <a:avLst/>
          </a:prstGeom>
        </p:spPr>
      </p:pic>
      <p:pic>
        <p:nvPicPr>
          <p:cNvPr id="16" name="图片 15"/>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521014" y="2649618"/>
            <a:ext cx="230429" cy="154991"/>
          </a:xfrm>
          <a:prstGeom prst="rect">
            <a:avLst/>
          </a:prstGeom>
        </p:spPr>
      </p:pic>
      <p:sp>
        <p:nvSpPr>
          <p:cNvPr id="23" name="矩形 22"/>
          <p:cNvSpPr/>
          <p:nvPr/>
        </p:nvSpPr>
        <p:spPr>
          <a:xfrm>
            <a:off x="1510983" y="4086704"/>
            <a:ext cx="18128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Gill Sans MT"/>
                <a:ea typeface="华文中宋" panose="02010600040101010101" pitchFamily="2" charset="-122"/>
                <a:cs typeface="+mn-cs"/>
              </a:rPr>
              <a:t>w.l.o.g</a:t>
            </a:r>
            <a:r>
              <a:rPr kumimoji="0" lang="en-US" altLang="zh-CN"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Gill Sans MT"/>
                <a:ea typeface="华文中宋" panose="0201060004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rPr>
              <a:t>a</a:t>
            </a:r>
            <a:r>
              <a:rPr kumimoji="0" lang="en-US" altLang="zh-CN" sz="1800" b="0" i="0" u="none" strike="noStrike" kern="1200" cap="none" spc="0" normalizeH="0" baseline="0" noProof="0" dirty="0" smtClean="0">
                <a:ln>
                  <a:noFill/>
                </a:ln>
                <a:solidFill>
                  <a:prstClr val="black"/>
                </a:solidFill>
                <a:effectLst/>
                <a:uLnTx/>
                <a:uFillTx/>
                <a:latin typeface="Gill Sans MT"/>
                <a:ea typeface="华文中宋" panose="02010600040101010101" pitchFamily="2" charset="-122"/>
                <a:cs typeface="+mn-cs"/>
              </a:rPr>
              <a:t>ssuming </a:t>
            </a:r>
            <a:endParaRPr kumimoji="0" lang="zh-CN" altLang="en-US"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endParaRPr>
          </a:p>
        </p:txBody>
      </p:sp>
      <p:pic>
        <p:nvPicPr>
          <p:cNvPr id="25" name="图片 2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323787" y="4219296"/>
            <a:ext cx="534924" cy="204369"/>
          </a:xfrm>
          <a:prstGeom prst="rect">
            <a:avLst/>
          </a:prstGeom>
        </p:spPr>
      </p:pic>
    </p:spTree>
    <p:extLst>
      <p:ext uri="{BB962C8B-B14F-4D97-AF65-F5344CB8AC3E}">
        <p14:creationId xmlns:p14="http://schemas.microsoft.com/office/powerpoint/2010/main" val="3079769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Signal model</a:t>
            </a:r>
            <a:endParaRPr lang="en-US" dirty="0"/>
          </a:p>
        </p:txBody>
      </p:sp>
      <p:sp>
        <p:nvSpPr>
          <p:cNvPr id="3" name="Content Placeholder 2"/>
          <p:cNvSpPr>
            <a:spLocks noGrp="1"/>
          </p:cNvSpPr>
          <p:nvPr>
            <p:ph idx="1"/>
          </p:nvPr>
        </p:nvSpPr>
        <p:spPr/>
        <p:txBody>
          <a:bodyPr>
            <a:normAutofit/>
          </a:bodyPr>
          <a:lstStyle/>
          <a:p>
            <a:r>
              <a:rPr lang="en-US" b="1" dirty="0" smtClean="0">
                <a:solidFill>
                  <a:srgbClr val="A81A16"/>
                </a:solidFill>
              </a:rPr>
              <a:t>Proposal: </a:t>
            </a:r>
            <a:r>
              <a:rPr lang="en-US" altLang="zh-CN" dirty="0"/>
              <a:t>MU   ’s task performed at multiple BSs </a:t>
            </a:r>
            <a:endParaRPr lang="en-US" dirty="0" smtClean="0"/>
          </a:p>
          <a:p>
            <a:pPr lvl="1"/>
            <a:r>
              <a:rPr lang="en-US" altLang="zh-CN" dirty="0" smtClean="0"/>
              <a:t>transmitted </a:t>
            </a:r>
            <a:r>
              <a:rPr lang="en-US" altLang="zh-CN" dirty="0"/>
              <a:t>signal </a:t>
            </a:r>
            <a:r>
              <a:rPr lang="en-US" altLang="zh-CN" dirty="0" smtClean="0"/>
              <a:t>at BS   :</a:t>
            </a:r>
            <a:endParaRPr lang="en-US" dirty="0">
              <a:solidFill>
                <a:srgbClr val="A81A16"/>
              </a:solidFill>
            </a:endParaRPr>
          </a:p>
          <a:p>
            <a:pPr lvl="1"/>
            <a:r>
              <a:rPr lang="en-US" dirty="0" smtClean="0"/>
              <a:t>beamforming </a:t>
            </a:r>
            <a:r>
              <a:rPr lang="en-US" dirty="0"/>
              <a:t>vector </a:t>
            </a:r>
            <a:r>
              <a:rPr lang="en-US" dirty="0" smtClean="0"/>
              <a:t>for           at BS    :     </a:t>
            </a:r>
          </a:p>
          <a:p>
            <a:pPr lvl="1"/>
            <a:r>
              <a:rPr lang="en-US" dirty="0"/>
              <a:t>s</a:t>
            </a:r>
            <a:r>
              <a:rPr lang="en-US" dirty="0" smtClean="0"/>
              <a:t>ignal received by MU             :  </a:t>
            </a:r>
          </a:p>
          <a:p>
            <a:pPr lvl="1"/>
            <a:r>
              <a:rPr lang="en-US" altLang="zh-CN" dirty="0"/>
              <a:t>equivalent channel response from </a:t>
            </a:r>
            <a:r>
              <a:rPr lang="en-US" altLang="zh-CN" dirty="0" smtClean="0"/>
              <a:t>BS     to MU    :  </a:t>
            </a:r>
            <a:endParaRPr lang="en-US" altLang="zh-CN" dirty="0"/>
          </a:p>
          <a:p>
            <a:pPr marL="324000" lvl="1" indent="0">
              <a:buNone/>
            </a:pPr>
            <a:endParaRPr lang="en-US" dirty="0" smtClean="0"/>
          </a:p>
          <a:p>
            <a:pPr marL="324000" lvl="1" indent="0">
              <a:buNone/>
            </a:pPr>
            <a:endParaRPr lang="en-US" dirty="0"/>
          </a:p>
          <a:p>
            <a:pPr lvl="1"/>
            <a:r>
              <a:rPr lang="en-US" dirty="0" smtClean="0"/>
              <a:t>the SINR for MU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图片 6"/>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3823919" y="1517024"/>
            <a:ext cx="1891200" cy="263314"/>
          </a:xfrm>
          <a:prstGeom prst="rect">
            <a:avLst/>
          </a:prstGeom>
        </p:spPr>
      </p:pic>
      <p:pic>
        <p:nvPicPr>
          <p:cNvPr id="8" name="图片 7"/>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3541244" y="1929687"/>
            <a:ext cx="621335" cy="227686"/>
          </a:xfrm>
          <a:prstGeom prst="rect">
            <a:avLst/>
          </a:prstGeom>
        </p:spPr>
      </p:pic>
      <p:pic>
        <p:nvPicPr>
          <p:cNvPr id="5" name="图片 4"/>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3527641" y="1597522"/>
            <a:ext cx="124801" cy="102857"/>
          </a:xfrm>
          <a:prstGeom prst="rect">
            <a:avLst/>
          </a:prstGeom>
        </p:spPr>
      </p:pic>
      <p:pic>
        <p:nvPicPr>
          <p:cNvPr id="16" name="图片 15"/>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753475" y="1995711"/>
            <a:ext cx="138684" cy="114300"/>
          </a:xfrm>
          <a:prstGeom prst="rect">
            <a:avLst/>
          </a:prstGeom>
        </p:spPr>
      </p:pic>
      <p:pic>
        <p:nvPicPr>
          <p:cNvPr id="26" name="图片 25"/>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4782723" y="2799724"/>
            <a:ext cx="138684" cy="114300"/>
          </a:xfrm>
          <a:prstGeom prst="rect">
            <a:avLst/>
          </a:prstGeom>
        </p:spPr>
      </p:pic>
      <p:pic>
        <p:nvPicPr>
          <p:cNvPr id="18" name="图片 17"/>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2037715" y="4207813"/>
            <a:ext cx="4199319" cy="521144"/>
          </a:xfrm>
          <a:prstGeom prst="rect">
            <a:avLst/>
          </a:prstGeom>
        </p:spPr>
      </p:pic>
      <p:pic>
        <p:nvPicPr>
          <p:cNvPr id="10" name="图片 9"/>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5083228" y="1992148"/>
            <a:ext cx="325028" cy="139886"/>
          </a:xfrm>
          <a:prstGeom prst="rect">
            <a:avLst/>
          </a:prstGeom>
        </p:spPr>
      </p:pic>
      <p:pic>
        <p:nvPicPr>
          <p:cNvPr id="20" name="图片 19"/>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3494589" y="2355356"/>
            <a:ext cx="559543" cy="170057"/>
          </a:xfrm>
          <a:prstGeom prst="rect">
            <a:avLst/>
          </a:prstGeom>
        </p:spPr>
      </p:pic>
      <p:pic>
        <p:nvPicPr>
          <p:cNvPr id="27" name="图片 26"/>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3012218" y="3985860"/>
            <a:ext cx="559543" cy="170057"/>
          </a:xfrm>
          <a:prstGeom prst="rect">
            <a:avLst/>
          </a:prstGeom>
        </p:spPr>
      </p:pic>
      <p:pic>
        <p:nvPicPr>
          <p:cNvPr id="15" name="图片 14"/>
          <p:cNvPicPr>
            <a:picLocks noChangeAspect="1"/>
          </p:cNvPicPr>
          <p:nvPr>
            <p:custDataLst>
              <p:tags r:id="rId10"/>
            </p:custDataLst>
          </p:nvPr>
        </p:nvPicPr>
        <p:blipFill>
          <a:blip r:embed="rId24">
            <a:extLst>
              <a:ext uri="{28A0092B-C50C-407E-A947-70E740481C1C}">
                <a14:useLocalDpi xmlns:a14="http://schemas.microsoft.com/office/drawing/2010/main" val="0"/>
              </a:ext>
            </a:extLst>
          </a:blip>
          <a:stretch>
            <a:fillRect/>
          </a:stretch>
        </p:blipFill>
        <p:spPr>
          <a:xfrm>
            <a:off x="4386139" y="2291342"/>
            <a:ext cx="2316342" cy="271543"/>
          </a:xfrm>
          <a:prstGeom prst="rect">
            <a:avLst/>
          </a:prstGeom>
        </p:spPr>
      </p:pic>
      <p:pic>
        <p:nvPicPr>
          <p:cNvPr id="17" name="图片 16"/>
          <p:cNvPicPr>
            <a:picLocks noChangeAspect="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a:xfrm>
            <a:off x="1945931" y="3120385"/>
            <a:ext cx="3043202" cy="581487"/>
          </a:xfrm>
          <a:prstGeom prst="rect">
            <a:avLst/>
          </a:prstGeom>
        </p:spPr>
      </p:pic>
      <p:pic>
        <p:nvPicPr>
          <p:cNvPr id="32" name="图片 31"/>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5696304" y="2753331"/>
            <a:ext cx="115810" cy="178286"/>
          </a:xfrm>
          <a:prstGeom prst="rect">
            <a:avLst/>
          </a:prstGeom>
        </p:spPr>
      </p:pic>
      <p:pic>
        <p:nvPicPr>
          <p:cNvPr id="33" name="图片 32"/>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6153148" y="1103475"/>
            <a:ext cx="856381" cy="222476"/>
          </a:xfrm>
          <a:prstGeom prst="rect">
            <a:avLst/>
          </a:prstGeom>
        </p:spPr>
      </p:pic>
      <p:pic>
        <p:nvPicPr>
          <p:cNvPr id="34" name="图片 33"/>
          <p:cNvPicPr>
            <a:picLocks noChangeAspect="1"/>
          </p:cNvPicPr>
          <p:nvPr>
            <p:custDataLst>
              <p:tags r:id="rId14"/>
            </p:custDataLst>
          </p:nvPr>
        </p:nvPicPr>
        <p:blipFill>
          <a:blip r:embed="rId26">
            <a:extLst>
              <a:ext uri="{28A0092B-C50C-407E-A947-70E740481C1C}">
                <a14:useLocalDpi xmlns:a14="http://schemas.microsoft.com/office/drawing/2010/main" val="0"/>
              </a:ext>
            </a:extLst>
          </a:blip>
          <a:stretch>
            <a:fillRect/>
          </a:stretch>
        </p:blipFill>
        <p:spPr>
          <a:xfrm>
            <a:off x="2578704" y="1118370"/>
            <a:ext cx="115810" cy="178286"/>
          </a:xfrm>
          <a:prstGeom prst="rect">
            <a:avLst/>
          </a:prstGeom>
        </p:spPr>
      </p:pic>
    </p:spTree>
    <p:extLst>
      <p:ext uri="{BB962C8B-B14F-4D97-AF65-F5344CB8AC3E}">
        <p14:creationId xmlns:p14="http://schemas.microsoft.com/office/powerpoint/2010/main" val="17510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4259943" y="2240069"/>
            <a:ext cx="606804" cy="428331"/>
          </a:xfrm>
          <a:prstGeom prst="ellipse">
            <a:avLst/>
          </a:prstGeom>
          <a:solidFill>
            <a:schemeClr val="bg1"/>
          </a:solidFill>
          <a:ln>
            <a:solidFill>
              <a:srgbClr val="003E7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Content Placeholder 2"/>
          <p:cNvSpPr>
            <a:spLocks noGrp="1"/>
          </p:cNvSpPr>
          <p:nvPr>
            <p:ph idx="1"/>
          </p:nvPr>
        </p:nvSpPr>
        <p:spPr>
          <a:xfrm>
            <a:off x="608064" y="1010316"/>
            <a:ext cx="8103936" cy="3957684"/>
          </a:xfrm>
        </p:spPr>
        <p:txBody>
          <a:bodyPr>
            <a:normAutofit lnSpcReduction="10000"/>
          </a:bodyPr>
          <a:lstStyle/>
          <a:p>
            <a:r>
              <a:rPr lang="en-US" b="1" dirty="0" smtClean="0">
                <a:solidFill>
                  <a:srgbClr val="A81A16"/>
                </a:solidFill>
              </a:rPr>
              <a:t>Goal: </a:t>
            </a:r>
            <a:r>
              <a:rPr lang="en-US" b="1" dirty="0">
                <a:solidFill>
                  <a:srgbClr val="A81A16"/>
                </a:solidFill>
              </a:rPr>
              <a:t> </a:t>
            </a:r>
            <a:r>
              <a:rPr lang="en-US" dirty="0" smtClean="0"/>
              <a:t>minimize total power consumption under QoS constraints</a:t>
            </a:r>
          </a:p>
          <a:p>
            <a:endParaRPr lang="en-US" dirty="0"/>
          </a:p>
          <a:p>
            <a:endParaRPr lang="en-US" dirty="0" smtClean="0"/>
          </a:p>
          <a:p>
            <a:pPr marL="0" indent="0">
              <a:buNone/>
            </a:pPr>
            <a:endParaRPr lang="en-US" altLang="zh-CN" dirty="0"/>
          </a:p>
          <a:p>
            <a:pPr marL="0" indent="0">
              <a:buNone/>
            </a:pPr>
            <a:endParaRPr lang="en-US" altLang="zh-CN" b="1" dirty="0" smtClean="0">
              <a:solidFill>
                <a:srgbClr val="A81A16"/>
              </a:solidFill>
            </a:endParaRPr>
          </a:p>
          <a:p>
            <a:r>
              <a:rPr lang="en-US" altLang="zh-CN" b="1" dirty="0" smtClean="0">
                <a:solidFill>
                  <a:srgbClr val="A81A16"/>
                </a:solidFill>
              </a:rPr>
              <a:t>Challenges:</a:t>
            </a:r>
            <a:endParaRPr lang="en-US" altLang="zh-CN" dirty="0" smtClean="0"/>
          </a:p>
          <a:p>
            <a:pPr lvl="1"/>
            <a:r>
              <a:rPr lang="en-US" altLang="zh-CN" dirty="0" smtClean="0"/>
              <a:t>1. mixed </a:t>
            </a:r>
            <a:r>
              <a:rPr lang="en-US" altLang="zh-CN" dirty="0"/>
              <a:t>combinatorial optimization problem because of combinatorial variable </a:t>
            </a:r>
            <a:endParaRPr lang="en-US" altLang="zh-CN" dirty="0" smtClean="0"/>
          </a:p>
          <a:p>
            <a:pPr lvl="1"/>
            <a:r>
              <a:rPr lang="en-US" altLang="zh-CN" dirty="0"/>
              <a:t>2. coupled </a:t>
            </a:r>
            <a:r>
              <a:rPr lang="en-US" altLang="zh-CN" dirty="0" smtClean="0"/>
              <a:t>optimization </a:t>
            </a:r>
            <a:r>
              <a:rPr lang="en-US" altLang="zh-CN" dirty="0"/>
              <a:t>variables in SINR </a:t>
            </a:r>
            <a:r>
              <a:rPr lang="en-US" altLang="zh-CN" dirty="0" smtClean="0"/>
              <a:t>constraints</a:t>
            </a:r>
          </a:p>
          <a:p>
            <a:pPr lvl="1"/>
            <a:r>
              <a:rPr lang="en-US" altLang="zh-CN" dirty="0"/>
              <a:t>3. nonconvex unit-modulus constraints induced by the RIS</a:t>
            </a:r>
            <a:endParaRPr lang="en-US" altLang="zh-CN" dirty="0" smtClean="0"/>
          </a:p>
          <a:p>
            <a:pPr lvl="1"/>
            <a:endParaRPr lang="en-US" altLang="zh-CN" dirty="0"/>
          </a:p>
          <a:p>
            <a:pPr lvl="1"/>
            <a:endParaRPr lang="en-US" altLang="zh-CN" dirty="0" smtClean="0"/>
          </a:p>
        </p:txBody>
      </p:sp>
      <p:pic>
        <p:nvPicPr>
          <p:cNvPr id="13" name="图片 1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232997" y="1438647"/>
            <a:ext cx="4746283" cy="1593143"/>
          </a:xfrm>
          <a:prstGeom prst="rect">
            <a:avLst/>
          </a:prstGeom>
        </p:spPr>
      </p:pic>
      <p:sp>
        <p:nvSpPr>
          <p:cNvPr id="2" name="Title 1"/>
          <p:cNvSpPr>
            <a:spLocks noGrp="1"/>
          </p:cNvSpPr>
          <p:nvPr>
            <p:ph type="title"/>
          </p:nvPr>
        </p:nvSpPr>
        <p:spPr>
          <a:xfrm>
            <a:off x="533912" y="259845"/>
            <a:ext cx="8063904" cy="571427"/>
          </a:xfrm>
        </p:spPr>
        <p:txBody>
          <a:bodyPr>
            <a:normAutofit/>
          </a:bodyPr>
          <a:lstStyle/>
          <a:p>
            <a:r>
              <a:rPr lang="en-US" dirty="0" smtClean="0"/>
              <a:t>Energy-efficient edge inference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2" name="文本框 31"/>
          <p:cNvSpPr txBox="1"/>
          <p:nvPr/>
        </p:nvSpPr>
        <p:spPr>
          <a:xfrm>
            <a:off x="6181742" y="2103429"/>
            <a:ext cx="2473691" cy="338554"/>
          </a:xfrm>
          <a:prstGeom prst="rect">
            <a:avLst/>
          </a:prstGeom>
          <a:noFill/>
        </p:spPr>
        <p:txBody>
          <a:bodyPr wrap="none" rtlCol="0">
            <a:spAutoFit/>
          </a:bodyPr>
          <a:lstStyle/>
          <a:p>
            <a:r>
              <a:rPr lang="en-US" altLang="zh-CN" sz="1600" dirty="0" smtClean="0">
                <a:solidFill>
                  <a:schemeClr val="bg1">
                    <a:lumMod val="50000"/>
                  </a:schemeClr>
                </a:solidFill>
              </a:rPr>
              <a:t>(maximum </a:t>
            </a:r>
            <a:r>
              <a:rPr lang="en-US" altLang="zh-CN" sz="1600" dirty="0">
                <a:solidFill>
                  <a:schemeClr val="bg1">
                    <a:lumMod val="50000"/>
                  </a:schemeClr>
                </a:solidFill>
              </a:rPr>
              <a:t>t</a:t>
            </a:r>
            <a:r>
              <a:rPr lang="en-US" altLang="zh-CN" sz="1600" dirty="0" smtClean="0">
                <a:solidFill>
                  <a:schemeClr val="bg1">
                    <a:lumMod val="50000"/>
                  </a:schemeClr>
                </a:solidFill>
              </a:rPr>
              <a:t>ransmit power)</a:t>
            </a:r>
            <a:endParaRPr lang="zh-CN" altLang="en-US" sz="1600" dirty="0">
              <a:solidFill>
                <a:schemeClr val="bg1">
                  <a:lumMod val="50000"/>
                </a:schemeClr>
              </a:solidFill>
            </a:endParaRPr>
          </a:p>
        </p:txBody>
      </p:sp>
      <p:sp>
        <p:nvSpPr>
          <p:cNvPr id="5" name="TextBox 4"/>
          <p:cNvSpPr txBox="1"/>
          <p:nvPr/>
        </p:nvSpPr>
        <p:spPr>
          <a:xfrm>
            <a:off x="5979280" y="1438647"/>
            <a:ext cx="3081600" cy="584775"/>
          </a:xfrm>
          <a:prstGeom prst="rect">
            <a:avLst/>
          </a:prstGeom>
          <a:noFill/>
        </p:spPr>
        <p:txBody>
          <a:bodyPr wrap="square" rtlCol="0">
            <a:spAutoFit/>
          </a:bodyPr>
          <a:lstStyle/>
          <a:p>
            <a:pPr algn="ctr"/>
            <a:r>
              <a:rPr lang="en-US" sz="1400" dirty="0" smtClean="0">
                <a:solidFill>
                  <a:srgbClr val="A81A16"/>
                </a:solidFill>
              </a:rPr>
              <a:t> </a:t>
            </a:r>
            <a:r>
              <a:rPr lang="en-US" altLang="zh-CN" sz="1600" dirty="0" smtClean="0">
                <a:solidFill>
                  <a:srgbClr val="A81A16"/>
                </a:solidFill>
              </a:rPr>
              <a:t>sum of </a:t>
            </a:r>
            <a:r>
              <a:rPr lang="en-US" sz="1600" dirty="0" smtClean="0">
                <a:solidFill>
                  <a:srgbClr val="A81A16"/>
                </a:solidFill>
              </a:rPr>
              <a:t>communication and computation power consumption</a:t>
            </a:r>
            <a:endParaRPr lang="en-US" sz="1600" dirty="0">
              <a:solidFill>
                <a:srgbClr val="A81A16"/>
              </a:solidFill>
            </a:endParaRPr>
          </a:p>
        </p:txBody>
      </p:sp>
      <p:pic>
        <p:nvPicPr>
          <p:cNvPr id="15" name="图片 14"/>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131214" y="3770995"/>
            <a:ext cx="1976381" cy="254476"/>
          </a:xfrm>
          <a:prstGeom prst="rect">
            <a:avLst/>
          </a:prstGeom>
        </p:spPr>
      </p:pic>
      <p:sp>
        <p:nvSpPr>
          <p:cNvPr id="19" name="文本框 18"/>
          <p:cNvSpPr txBox="1"/>
          <p:nvPr/>
        </p:nvSpPr>
        <p:spPr>
          <a:xfrm>
            <a:off x="6227904" y="2718603"/>
            <a:ext cx="1710725" cy="338554"/>
          </a:xfrm>
          <a:prstGeom prst="rect">
            <a:avLst/>
          </a:prstGeom>
          <a:noFill/>
        </p:spPr>
        <p:txBody>
          <a:bodyPr wrap="none" rtlCol="0">
            <a:spAutoFit/>
          </a:bodyPr>
          <a:lstStyle/>
          <a:p>
            <a:r>
              <a:rPr lang="en-US" altLang="zh-CN" sz="1600" dirty="0" smtClean="0">
                <a:solidFill>
                  <a:srgbClr val="A81A16"/>
                </a:solidFill>
              </a:rPr>
              <a:t>phase shifts design</a:t>
            </a:r>
            <a:endParaRPr lang="zh-CN" altLang="en-US" sz="1600" dirty="0">
              <a:solidFill>
                <a:srgbClr val="A81A16"/>
              </a:solidFill>
            </a:endParaRPr>
          </a:p>
        </p:txBody>
      </p:sp>
      <p:cxnSp>
        <p:nvCxnSpPr>
          <p:cNvPr id="25" name="直接箭头连接符 24"/>
          <p:cNvCxnSpPr/>
          <p:nvPr/>
        </p:nvCxnSpPr>
        <p:spPr>
          <a:xfrm flipV="1">
            <a:off x="4866747" y="2235768"/>
            <a:ext cx="1258428" cy="1049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238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b="1" dirty="0" smtClean="0">
                <a:solidFill>
                  <a:srgbClr val="A81A16"/>
                </a:solidFill>
              </a:rPr>
              <a:t>Motivations</a:t>
            </a:r>
          </a:p>
          <a:p>
            <a:pPr lvl="1"/>
            <a:r>
              <a:rPr lang="en-US" dirty="0" smtClean="0"/>
              <a:t>Storage, latency, power</a:t>
            </a:r>
          </a:p>
          <a:p>
            <a:r>
              <a:rPr lang="en-US" sz="2200" b="1" dirty="0" smtClean="0">
                <a:solidFill>
                  <a:srgbClr val="A81A16"/>
                </a:solidFill>
              </a:rPr>
              <a:t>Two </a:t>
            </a:r>
            <a:r>
              <a:rPr lang="en-US" sz="2200" b="1" dirty="0">
                <a:solidFill>
                  <a:srgbClr val="A81A16"/>
                </a:solidFill>
              </a:rPr>
              <a:t>vignettes:</a:t>
            </a:r>
          </a:p>
          <a:p>
            <a:pPr lvl="1"/>
            <a:r>
              <a:rPr lang="en-US" b="1" dirty="0" smtClean="0">
                <a:solidFill>
                  <a:srgbClr val="04147B"/>
                </a:solidFill>
              </a:rPr>
              <a:t>Energy-efficient edge cooperative inference </a:t>
            </a:r>
          </a:p>
          <a:p>
            <a:pPr lvl="2"/>
            <a:r>
              <a:rPr lang="en-US" dirty="0" smtClean="0">
                <a:solidFill>
                  <a:schemeClr val="tx1"/>
                </a:solidFill>
              </a:rPr>
              <a:t>Why inference at network edge?</a:t>
            </a:r>
          </a:p>
          <a:p>
            <a:pPr lvl="2"/>
            <a:r>
              <a:rPr lang="en-US" dirty="0">
                <a:solidFill>
                  <a:schemeClr val="tx1"/>
                </a:solidFill>
              </a:rPr>
              <a:t>E</a:t>
            </a:r>
            <a:r>
              <a:rPr lang="en-US" dirty="0" smtClean="0">
                <a:solidFill>
                  <a:schemeClr val="tx1"/>
                </a:solidFill>
              </a:rPr>
              <a:t>dge inference via wireless </a:t>
            </a:r>
            <a:r>
              <a:rPr lang="en-US" dirty="0">
                <a:solidFill>
                  <a:schemeClr val="tx1"/>
                </a:solidFill>
              </a:rPr>
              <a:t>cooperative transmission </a:t>
            </a:r>
          </a:p>
          <a:p>
            <a:pPr lvl="1"/>
            <a:r>
              <a:rPr lang="en-US" altLang="zh-CN" b="1" dirty="0" smtClean="0">
                <a:solidFill>
                  <a:srgbClr val="04147B"/>
                </a:solidFill>
              </a:rPr>
              <a:t>Reconfigurable intelligent surface </a:t>
            </a:r>
            <a:r>
              <a:rPr lang="en-US" altLang="zh-CN" b="1" dirty="0">
                <a:solidFill>
                  <a:srgbClr val="04147B"/>
                </a:solidFill>
              </a:rPr>
              <a:t>empowered </a:t>
            </a:r>
            <a:r>
              <a:rPr lang="en-US" altLang="zh-CN" b="1" dirty="0" smtClean="0">
                <a:solidFill>
                  <a:srgbClr val="04147B"/>
                </a:solidFill>
              </a:rPr>
              <a:t>edge inference</a:t>
            </a:r>
            <a:endParaRPr lang="en-US" altLang="zh-CN" b="1" dirty="0">
              <a:solidFill>
                <a:srgbClr val="04147B"/>
              </a:solidFill>
            </a:endParaRPr>
          </a:p>
          <a:p>
            <a:pPr lvl="2"/>
            <a:r>
              <a:rPr lang="en-US" altLang="zh-CN" dirty="0">
                <a:solidFill>
                  <a:schemeClr val="tx1"/>
                </a:solidFill>
              </a:rPr>
              <a:t>Why </a:t>
            </a:r>
            <a:r>
              <a:rPr lang="en-US" altLang="zh-CN" dirty="0" smtClean="0">
                <a:solidFill>
                  <a:schemeClr val="tx1"/>
                </a:solidFill>
              </a:rPr>
              <a:t>reconfigurable intelligent surface</a:t>
            </a:r>
            <a:r>
              <a:rPr lang="en-US" altLang="zh-CN" dirty="0">
                <a:solidFill>
                  <a:schemeClr val="tx1"/>
                </a:solidFill>
              </a:rPr>
              <a:t>?</a:t>
            </a:r>
          </a:p>
          <a:p>
            <a:pPr lvl="2"/>
            <a:r>
              <a:rPr lang="en-US" altLang="zh-CN" dirty="0">
                <a:solidFill>
                  <a:schemeClr val="tx1"/>
                </a:solidFill>
              </a:rPr>
              <a:t>Joint phase shifts and </a:t>
            </a:r>
            <a:r>
              <a:rPr lang="en-US" altLang="zh-CN" dirty="0" smtClean="0">
                <a:solidFill>
                  <a:schemeClr val="tx1"/>
                </a:solidFill>
              </a:rPr>
              <a:t>beamforming vectors design</a:t>
            </a:r>
            <a:endParaRPr lang="en-US" altLang="zh-CN" dirty="0">
              <a:solidFill>
                <a:schemeClr val="tx1"/>
              </a:solidFill>
            </a:endParaRPr>
          </a:p>
          <a:p>
            <a:pPr marL="630000" lvl="2" indent="0">
              <a:buNone/>
            </a:pPr>
            <a:endParaRPr lang="en-US" dirty="0" smtClean="0">
              <a:solidFill>
                <a:schemeClr val="tx1"/>
              </a:solidFill>
            </a:endParaRPr>
          </a:p>
          <a:p>
            <a:pPr lvl="2"/>
            <a:endParaRPr lang="en-US" dirty="0">
              <a:solidFill>
                <a:schemeClr val="tx1"/>
              </a:solidFill>
            </a:endParaRPr>
          </a:p>
          <a:p>
            <a:pPr lvl="1"/>
            <a:endParaRPr lang="en-US" dirty="0" smtClean="0">
              <a:solidFill>
                <a:schemeClr val="tx1"/>
              </a:solidFill>
            </a:endParaRPr>
          </a:p>
        </p:txBody>
      </p:sp>
      <p:sp>
        <p:nvSpPr>
          <p:cNvPr id="4" name="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Tree>
    <p:extLst>
      <p:ext uri="{BB962C8B-B14F-4D97-AF65-F5344CB8AC3E}">
        <p14:creationId xmlns:p14="http://schemas.microsoft.com/office/powerpoint/2010/main" val="34084965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49" y="1413952"/>
            <a:ext cx="7989752" cy="480060"/>
          </a:xfrm>
          <a:noFill/>
        </p:spPr>
        <p:txBody>
          <a:bodyPr>
            <a:noAutofit/>
          </a:bodyPr>
          <a:lstStyle/>
          <a:p>
            <a:pPr algn="ctr"/>
            <a:r>
              <a:rPr lang="en-US" altLang="zh-CN" sz="2400" i="1" u="sng" dirty="0" smtClean="0">
                <a:solidFill>
                  <a:schemeClr val="tx1"/>
                </a:solidFill>
              </a:rPr>
              <a:t>Group Sparsity Inducing and An </a:t>
            </a:r>
            <a:r>
              <a:rPr lang="en-US" sz="2400" i="1" u="sng" dirty="0" smtClean="0">
                <a:solidFill>
                  <a:schemeClr val="tx1"/>
                </a:solidFill>
              </a:rPr>
              <a:t>Alternating Framework</a:t>
            </a:r>
            <a:r>
              <a:rPr lang="en-US" sz="2400" b="0" i="1" u="sng" dirty="0" smtClean="0">
                <a:solidFill>
                  <a:schemeClr val="tx1"/>
                </a:solidFill>
              </a:rPr>
              <a:t> </a:t>
            </a:r>
            <a:endParaRPr lang="en-US" sz="2400" b="0" i="1" u="sn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719" y="2121991"/>
            <a:ext cx="3421862" cy="189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375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2" y="259845"/>
            <a:ext cx="8063904" cy="571427"/>
          </a:xfrm>
        </p:spPr>
        <p:txBody>
          <a:bodyPr>
            <a:normAutofit fontScale="90000"/>
          </a:bodyPr>
          <a:lstStyle/>
          <a:p>
            <a:r>
              <a:rPr lang="en-US" dirty="0"/>
              <a:t>G</a:t>
            </a:r>
            <a:r>
              <a:rPr lang="en-US" dirty="0" smtClean="0"/>
              <a:t>roup </a:t>
            </a:r>
            <a:r>
              <a:rPr lang="en-US" dirty="0"/>
              <a:t>sparse </a:t>
            </a:r>
            <a:r>
              <a:rPr lang="en-US" dirty="0" smtClean="0"/>
              <a:t>beamforming for power minimization</a:t>
            </a:r>
            <a:endParaRPr lang="en-US" dirty="0"/>
          </a:p>
        </p:txBody>
      </p:sp>
      <p:sp>
        <p:nvSpPr>
          <p:cNvPr id="3" name="Content Placeholder 2"/>
          <p:cNvSpPr>
            <a:spLocks noGrp="1"/>
          </p:cNvSpPr>
          <p:nvPr>
            <p:ph idx="1"/>
          </p:nvPr>
        </p:nvSpPr>
        <p:spPr>
          <a:xfrm>
            <a:off x="581192" y="1010316"/>
            <a:ext cx="7989752" cy="3957924"/>
          </a:xfrm>
        </p:spPr>
        <p:txBody>
          <a:bodyPr>
            <a:normAutofit/>
          </a:bodyPr>
          <a:lstStyle/>
          <a:p>
            <a:r>
              <a:rPr lang="en-US" b="1" dirty="0" smtClean="0">
                <a:solidFill>
                  <a:srgbClr val="A81A16"/>
                </a:solidFill>
              </a:rPr>
              <a:t>Proposal: </a:t>
            </a:r>
            <a:r>
              <a:rPr lang="en-US" dirty="0" smtClean="0"/>
              <a:t>group sparse beamforming approach to get rid of the combinatorial variable </a:t>
            </a:r>
          </a:p>
          <a:p>
            <a:r>
              <a:rPr lang="en-US" b="1" dirty="0" smtClean="0"/>
              <a:t>Key observation: </a:t>
            </a:r>
            <a:endParaRPr lang="en-US" b="1" dirty="0"/>
          </a:p>
          <a:p>
            <a:endParaRPr lang="en-US" dirty="0" smtClean="0"/>
          </a:p>
          <a:p>
            <a:endParaRPr lang="en-US" dirty="0"/>
          </a:p>
          <a:p>
            <a:endParaRPr lang="en-US" dirty="0" smtClean="0"/>
          </a:p>
          <a:p>
            <a:endParaRPr lang="en-US" altLang="zh-CN" dirty="0" smtClean="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4"/>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368000" y="1424000"/>
            <a:ext cx="176914" cy="176914"/>
          </a:xfrm>
          <a:prstGeom prst="rect">
            <a:avLst/>
          </a:prstGeom>
        </p:spPr>
      </p:pic>
      <p:pic>
        <p:nvPicPr>
          <p:cNvPr id="30" name="图片 29"/>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112012" y="1888945"/>
            <a:ext cx="1508314" cy="188190"/>
          </a:xfrm>
          <a:prstGeom prst="rect">
            <a:avLst/>
          </a:prstGeom>
        </p:spPr>
      </p:pic>
      <p:pic>
        <p:nvPicPr>
          <p:cNvPr id="25" name="图片 2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015204" y="2720492"/>
            <a:ext cx="5813637" cy="1534781"/>
          </a:xfrm>
          <a:prstGeom prst="rect">
            <a:avLst/>
          </a:prstGeom>
        </p:spPr>
      </p:pic>
      <p:pic>
        <p:nvPicPr>
          <p:cNvPr id="10" name="图片 9"/>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15201" y="2307518"/>
            <a:ext cx="4756113" cy="263314"/>
          </a:xfrm>
          <a:prstGeom prst="rect">
            <a:avLst/>
          </a:prstGeom>
        </p:spPr>
      </p:pic>
    </p:spTree>
    <p:extLst>
      <p:ext uri="{BB962C8B-B14F-4D97-AF65-F5344CB8AC3E}">
        <p14:creationId xmlns:p14="http://schemas.microsoft.com/office/powerpoint/2010/main" val="1909245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2" y="259845"/>
            <a:ext cx="8063904" cy="571427"/>
          </a:xfrm>
        </p:spPr>
        <p:txBody>
          <a:bodyPr>
            <a:normAutofit fontScale="90000"/>
          </a:bodyPr>
          <a:lstStyle/>
          <a:p>
            <a:r>
              <a:rPr lang="en-US" dirty="0"/>
              <a:t>G</a:t>
            </a:r>
            <a:r>
              <a:rPr lang="en-US" dirty="0" smtClean="0"/>
              <a:t>roup </a:t>
            </a:r>
            <a:r>
              <a:rPr lang="en-US" dirty="0"/>
              <a:t>sparse </a:t>
            </a:r>
            <a:r>
              <a:rPr lang="en-US" dirty="0" smtClean="0"/>
              <a:t>beamforming for power minimization</a:t>
            </a:r>
            <a:endParaRPr lang="en-US" dirty="0"/>
          </a:p>
        </p:txBody>
      </p:sp>
      <p:sp>
        <p:nvSpPr>
          <p:cNvPr id="3" name="Content Placeholder 2"/>
          <p:cNvSpPr>
            <a:spLocks noGrp="1"/>
          </p:cNvSpPr>
          <p:nvPr>
            <p:ph idx="1"/>
          </p:nvPr>
        </p:nvSpPr>
        <p:spPr>
          <a:xfrm>
            <a:off x="581192" y="1010316"/>
            <a:ext cx="7989752" cy="3957924"/>
          </a:xfrm>
        </p:spPr>
        <p:txBody>
          <a:bodyPr>
            <a:normAutofit/>
          </a:bodyPr>
          <a:lstStyle/>
          <a:p>
            <a:r>
              <a:rPr lang="en-US" b="1" dirty="0" smtClean="0">
                <a:solidFill>
                  <a:srgbClr val="A81A16"/>
                </a:solidFill>
              </a:rPr>
              <a:t>Proposal: </a:t>
            </a:r>
            <a:r>
              <a:rPr lang="en-US" dirty="0" smtClean="0"/>
              <a:t>exploit group sparsity structure beamforming to get rid of the combinatorial variable </a:t>
            </a:r>
          </a:p>
          <a:p>
            <a:endParaRPr lang="en-US" dirty="0"/>
          </a:p>
          <a:p>
            <a:endParaRPr lang="en-US" dirty="0" smtClean="0"/>
          </a:p>
          <a:p>
            <a:endParaRPr lang="en-US" altLang="zh-CN" dirty="0" smtClean="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4"/>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751656" y="1400315"/>
            <a:ext cx="176914" cy="176914"/>
          </a:xfrm>
          <a:prstGeom prst="rect">
            <a:avLst/>
          </a:prstGeom>
        </p:spPr>
      </p:pic>
      <p:pic>
        <p:nvPicPr>
          <p:cNvPr id="6" name="图片 5"/>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55783" y="3338728"/>
            <a:ext cx="1545626" cy="210728"/>
          </a:xfrm>
          <a:prstGeom prst="rect">
            <a:avLst/>
          </a:prstGeom>
        </p:spPr>
      </p:pic>
      <p:pic>
        <p:nvPicPr>
          <p:cNvPr id="9" name="图片 8"/>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18515" y="1756273"/>
            <a:ext cx="4519419" cy="1516993"/>
          </a:xfrm>
          <a:prstGeom prst="rect">
            <a:avLst/>
          </a:prstGeom>
        </p:spPr>
      </p:pic>
      <p:sp>
        <p:nvSpPr>
          <p:cNvPr id="11" name="右箭头 10"/>
          <p:cNvSpPr/>
          <p:nvPr/>
        </p:nvSpPr>
        <p:spPr>
          <a:xfrm>
            <a:off x="581192" y="3623136"/>
            <a:ext cx="894808" cy="202190"/>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A81A16"/>
              </a:solidFill>
              <a:effectLst/>
              <a:uLnTx/>
              <a:uFillTx/>
              <a:latin typeface="Gill Sans MT"/>
              <a:ea typeface="华文中宋" panose="02010600040101010101" pitchFamily="2" charset="-122"/>
              <a:cs typeface="+mn-cs"/>
            </a:endParaRPr>
          </a:p>
        </p:txBody>
      </p:sp>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047620" y="3448201"/>
            <a:ext cx="3971646" cy="1410669"/>
          </a:xfrm>
          <a:prstGeom prst="rect">
            <a:avLst/>
          </a:prstGeom>
        </p:spPr>
      </p:pic>
    </p:spTree>
    <p:extLst>
      <p:ext uri="{BB962C8B-B14F-4D97-AF65-F5344CB8AC3E}">
        <p14:creationId xmlns:p14="http://schemas.microsoft.com/office/powerpoint/2010/main" val="2275808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alternating </a:t>
            </a:r>
            <a:r>
              <a:rPr lang="en-US" dirty="0"/>
              <a:t>framework</a:t>
            </a:r>
          </a:p>
        </p:txBody>
      </p:sp>
      <p:sp>
        <p:nvSpPr>
          <p:cNvPr id="3" name="Content Placeholder 2"/>
          <p:cNvSpPr>
            <a:spLocks noGrp="1"/>
          </p:cNvSpPr>
          <p:nvPr>
            <p:ph idx="1"/>
          </p:nvPr>
        </p:nvSpPr>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22" name="文本框 21"/>
          <p:cNvSpPr txBox="1"/>
          <p:nvPr/>
        </p:nvSpPr>
        <p:spPr>
          <a:xfrm>
            <a:off x="942735" y="1027247"/>
            <a:ext cx="70178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A81A16"/>
                </a:solidFill>
                <a:effectLst/>
                <a:uLnTx/>
                <a:uFillTx/>
                <a:latin typeface="Gill Sans MT"/>
                <a:ea typeface="华文中宋" panose="02010600040101010101" pitchFamily="2" charset="-122"/>
                <a:cs typeface="+mn-cs"/>
              </a:rPr>
              <a:t>Stage</a:t>
            </a:r>
            <a:r>
              <a:rPr kumimoji="0" lang="en-US" altLang="zh-CN" sz="1800" b="1" i="0" u="none" strike="noStrike" kern="1200" cap="none" spc="0" normalizeH="0" noProof="0" dirty="0" smtClean="0">
                <a:ln>
                  <a:noFill/>
                </a:ln>
                <a:solidFill>
                  <a:srgbClr val="A81A16"/>
                </a:solidFill>
                <a:effectLst/>
                <a:uLnTx/>
                <a:uFillTx/>
                <a:latin typeface="Gill Sans MT"/>
                <a:ea typeface="华文中宋" panose="02010600040101010101" pitchFamily="2" charset="-122"/>
                <a:cs typeface="+mn-cs"/>
              </a:rPr>
              <a:t> I</a:t>
            </a:r>
            <a:r>
              <a:rPr kumimoji="0" lang="en-US" altLang="zh-CN" sz="1800" b="1" i="0" u="none" strike="noStrike" kern="1200" cap="none" spc="0" normalizeH="0" baseline="0" noProof="0" dirty="0" smtClean="0">
                <a:ln>
                  <a:noFill/>
                </a:ln>
                <a:solidFill>
                  <a:srgbClr val="A81A16"/>
                </a:solidFill>
                <a:effectLst/>
                <a:uLnTx/>
                <a:uFillTx/>
                <a:latin typeface="Gill Sans MT"/>
                <a:ea typeface="华文中宋" panose="0201060004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Gill Sans MT"/>
                <a:ea typeface="华文中宋" panose="02010600040101010101" pitchFamily="2" charset="-122"/>
                <a:cs typeface="+mn-cs"/>
              </a:rPr>
              <a:t>updating beamforming vector           with fixed RIS phase shifts  </a:t>
            </a:r>
            <a:endParaRPr kumimoji="0" lang="zh-CN" altLang="en-US"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endParaRPr>
          </a:p>
        </p:txBody>
      </p:sp>
      <p:pic>
        <p:nvPicPr>
          <p:cNvPr id="7" name="图片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646696" y="1109344"/>
            <a:ext cx="549944" cy="229029"/>
          </a:xfrm>
          <a:prstGeom prst="rect">
            <a:avLst/>
          </a:prstGeom>
        </p:spPr>
      </p:pic>
      <p:pic>
        <p:nvPicPr>
          <p:cNvPr id="18" name="图片 8"/>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747082" y="1136893"/>
            <a:ext cx="175565" cy="161849"/>
          </a:xfrm>
          <a:prstGeom prst="rect">
            <a:avLst/>
          </a:prstGeom>
        </p:spPr>
      </p:pic>
      <p:pic>
        <p:nvPicPr>
          <p:cNvPr id="30" name="图片 29"/>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931936" y="1542628"/>
            <a:ext cx="3971646" cy="1410668"/>
          </a:xfrm>
          <a:prstGeom prst="rect">
            <a:avLst/>
          </a:prstGeom>
        </p:spPr>
      </p:pic>
      <p:pic>
        <p:nvPicPr>
          <p:cNvPr id="29" name="图片 28"/>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957687" y="3112632"/>
            <a:ext cx="3826431" cy="1410669"/>
          </a:xfrm>
          <a:prstGeom prst="rect">
            <a:avLst/>
          </a:prstGeom>
        </p:spPr>
      </p:pic>
      <p:sp>
        <p:nvSpPr>
          <p:cNvPr id="27" name="右箭头 26"/>
          <p:cNvSpPr/>
          <p:nvPr/>
        </p:nvSpPr>
        <p:spPr>
          <a:xfrm>
            <a:off x="1320520" y="3244019"/>
            <a:ext cx="448919" cy="166371"/>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A81A16"/>
              </a:solidFill>
              <a:effectLst/>
              <a:uLnTx/>
              <a:uFillTx/>
              <a:latin typeface="Gill Sans MT"/>
              <a:ea typeface="华文中宋" panose="02010600040101010101" pitchFamily="2" charset="-122"/>
              <a:cs typeface="+mn-cs"/>
            </a:endParaRPr>
          </a:p>
        </p:txBody>
      </p:sp>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64574" y="2707300"/>
            <a:ext cx="318172" cy="226286"/>
          </a:xfrm>
          <a:prstGeom prst="rect">
            <a:avLst/>
          </a:prstGeom>
        </p:spPr>
      </p:pic>
      <p:sp>
        <p:nvSpPr>
          <p:cNvPr id="20" name="文本框 19"/>
          <p:cNvSpPr txBox="1"/>
          <p:nvPr/>
        </p:nvSpPr>
        <p:spPr>
          <a:xfrm>
            <a:off x="533912" y="2610420"/>
            <a:ext cx="2328523" cy="646331"/>
          </a:xfrm>
          <a:prstGeom prst="rect">
            <a:avLst/>
          </a:prstGeom>
          <a:noFill/>
        </p:spPr>
        <p:txBody>
          <a:bodyPr wrap="none" rtlCol="0">
            <a:spAutoFit/>
          </a:bodyPr>
          <a:lstStyle/>
          <a:p>
            <a:r>
              <a:rPr lang="en-US" altLang="zh-CN" dirty="0"/>
              <a:t>m</a:t>
            </a:r>
            <a:r>
              <a:rPr lang="en-US" altLang="zh-CN" dirty="0" smtClean="0"/>
              <a:t>ixed       -norm for </a:t>
            </a:r>
          </a:p>
          <a:p>
            <a:r>
              <a:rPr lang="en-US" altLang="zh-CN" dirty="0" smtClean="0"/>
              <a:t>group sparsity inducing</a:t>
            </a:r>
            <a:endParaRPr lang="zh-CN" altLang="en-US" dirty="0"/>
          </a:p>
        </p:txBody>
      </p:sp>
    </p:spTree>
    <p:extLst>
      <p:ext uri="{BB962C8B-B14F-4D97-AF65-F5344CB8AC3E}">
        <p14:creationId xmlns:p14="http://schemas.microsoft.com/office/powerpoint/2010/main" val="2764435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alternating </a:t>
            </a:r>
            <a:r>
              <a:rPr lang="en-US" dirty="0"/>
              <a:t>framework</a:t>
            </a:r>
          </a:p>
        </p:txBody>
      </p:sp>
      <p:sp>
        <p:nvSpPr>
          <p:cNvPr id="3" name="Content Placeholder 2"/>
          <p:cNvSpPr>
            <a:spLocks noGrp="1"/>
          </p:cNvSpPr>
          <p:nvPr>
            <p:ph idx="1"/>
          </p:nvPr>
        </p:nvSpPr>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22" name="文本框 21"/>
          <p:cNvSpPr txBox="1"/>
          <p:nvPr/>
        </p:nvSpPr>
        <p:spPr>
          <a:xfrm>
            <a:off x="942735" y="1027247"/>
            <a:ext cx="69008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A81A16"/>
                </a:solidFill>
                <a:latin typeface="Gill Sans MT"/>
                <a:ea typeface="华文中宋" panose="02010600040101010101" pitchFamily="2" charset="-122"/>
              </a:rPr>
              <a:t>Stage II</a:t>
            </a:r>
            <a:r>
              <a:rPr kumimoji="0" lang="en-US" altLang="zh-CN" sz="1800" b="1" i="0" u="none" strike="noStrike" kern="1200" cap="none" spc="0" normalizeH="0" baseline="0" noProof="0" dirty="0" smtClean="0">
                <a:ln>
                  <a:noFill/>
                </a:ln>
                <a:solidFill>
                  <a:srgbClr val="A81A16"/>
                </a:solidFill>
                <a:effectLst/>
                <a:uLnTx/>
                <a:uFillTx/>
                <a:latin typeface="Gill Sans MT"/>
                <a:ea typeface="华文中宋" panose="0201060004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Gill Sans MT"/>
                <a:ea typeface="华文中宋" panose="02010600040101010101" pitchFamily="2" charset="-122"/>
                <a:cs typeface="+mn-cs"/>
              </a:rPr>
              <a:t>updating phase-shift matrix     with fixed beamforming vectors</a:t>
            </a:r>
            <a:endParaRPr kumimoji="0" lang="zh-CN" altLang="en-US"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endParaRPr>
          </a:p>
        </p:txBody>
      </p:sp>
      <p:sp>
        <p:nvSpPr>
          <p:cNvPr id="32" name="右箭头 31"/>
          <p:cNvSpPr/>
          <p:nvPr/>
        </p:nvSpPr>
        <p:spPr>
          <a:xfrm rot="5400000">
            <a:off x="7323862" y="3239579"/>
            <a:ext cx="425320" cy="154086"/>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A81A16"/>
              </a:solidFill>
              <a:effectLst/>
              <a:uLnTx/>
              <a:uFillTx/>
              <a:latin typeface="Gill Sans MT"/>
              <a:ea typeface="华文中宋" panose="02010600040101010101" pitchFamily="2" charset="-122"/>
              <a:cs typeface="+mn-cs"/>
            </a:endParaRPr>
          </a:p>
        </p:txBody>
      </p:sp>
      <p:sp>
        <p:nvSpPr>
          <p:cNvPr id="33" name="右箭头 32"/>
          <p:cNvSpPr/>
          <p:nvPr/>
        </p:nvSpPr>
        <p:spPr>
          <a:xfrm rot="10800000">
            <a:off x="4370364" y="4065946"/>
            <a:ext cx="551155" cy="223613"/>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A81A16"/>
              </a:solidFill>
              <a:effectLst/>
              <a:uLnTx/>
              <a:uFillTx/>
              <a:latin typeface="Gill Sans MT"/>
              <a:ea typeface="华文中宋" panose="02010600040101010101" pitchFamily="2" charset="-122"/>
              <a:cs typeface="+mn-cs"/>
            </a:endParaRPr>
          </a:p>
        </p:txBody>
      </p:sp>
      <p:pic>
        <p:nvPicPr>
          <p:cNvPr id="35" name="图片 34"/>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6502100" y="3257897"/>
            <a:ext cx="589714" cy="129829"/>
          </a:xfrm>
          <a:prstGeom prst="rect">
            <a:avLst/>
          </a:prstGeom>
        </p:spPr>
      </p:pic>
      <p:sp>
        <p:nvSpPr>
          <p:cNvPr id="36" name="文本框 35"/>
          <p:cNvSpPr txBox="1"/>
          <p:nvPr/>
        </p:nvSpPr>
        <p:spPr>
          <a:xfrm>
            <a:off x="5402119" y="3153775"/>
            <a:ext cx="109998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rPr>
              <a:t>m</a:t>
            </a:r>
            <a:r>
              <a:rPr kumimoji="0" lang="en-US" altLang="zh-CN" sz="1400" b="0" i="0" u="none" strike="noStrike" kern="1200" cap="none" spc="0" normalizeH="0" baseline="0" noProof="0" dirty="0" smtClean="0">
                <a:ln>
                  <a:noFill/>
                </a:ln>
                <a:solidFill>
                  <a:prstClr val="black"/>
                </a:solidFill>
                <a:effectLst/>
                <a:uLnTx/>
                <a:uFillTx/>
                <a:latin typeface="Gill Sans MT"/>
                <a:ea typeface="华文中宋" panose="02010600040101010101" pitchFamily="2" charset="-122"/>
                <a:cs typeface="+mn-cs"/>
              </a:rPr>
              <a:t>atrix lifting</a:t>
            </a:r>
            <a:endParaRPr kumimoji="0" lang="zh-CN" altLang="en-US" sz="14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endParaRPr>
          </a:p>
        </p:txBody>
      </p:sp>
      <p:pic>
        <p:nvPicPr>
          <p:cNvPr id="11" name="图片 10"/>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270759" y="3595609"/>
            <a:ext cx="3471325" cy="1089097"/>
          </a:xfrm>
          <a:prstGeom prst="rect">
            <a:avLst/>
          </a:prstGeom>
        </p:spPr>
      </p:pic>
      <p:sp>
        <p:nvSpPr>
          <p:cNvPr id="42" name="矩形 41"/>
          <p:cNvSpPr/>
          <p:nvPr/>
        </p:nvSpPr>
        <p:spPr>
          <a:xfrm>
            <a:off x="1579729" y="3219613"/>
            <a:ext cx="192527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smtClean="0">
                <a:ln>
                  <a:noFill/>
                </a:ln>
                <a:solidFill>
                  <a:srgbClr val="A81A16"/>
                </a:solidFill>
                <a:effectLst/>
                <a:uLnTx/>
                <a:uFillTx/>
                <a:latin typeface="Gill Sans MT"/>
                <a:ea typeface="华文中宋" panose="02010600040101010101" pitchFamily="2" charset="-122"/>
                <a:cs typeface="+mn-cs"/>
              </a:rPr>
              <a:t>DC programming</a:t>
            </a:r>
            <a:endParaRPr kumimoji="0" lang="en-US" altLang="zh-CN" sz="1800" b="0" i="1" u="none" strike="noStrike" kern="1200" cap="none" spc="0" normalizeH="0" baseline="0" noProof="0" dirty="0">
              <a:ln>
                <a:noFill/>
              </a:ln>
              <a:solidFill>
                <a:srgbClr val="A81A16"/>
              </a:solidFill>
              <a:effectLst/>
              <a:uLnTx/>
              <a:uFillTx/>
              <a:latin typeface="Gill Sans MT"/>
              <a:ea typeface="华文中宋" panose="02010600040101010101" pitchFamily="2" charset="-122"/>
              <a:cs typeface="+mn-cs"/>
            </a:endParaRPr>
          </a:p>
        </p:txBody>
      </p:sp>
      <p:pic>
        <p:nvPicPr>
          <p:cNvPr id="9" name="图片 8"/>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737420" y="1971982"/>
            <a:ext cx="3789866" cy="1068801"/>
          </a:xfrm>
          <a:prstGeom prst="rect">
            <a:avLst/>
          </a:prstGeom>
        </p:spPr>
      </p:pic>
      <p:sp>
        <p:nvSpPr>
          <p:cNvPr id="23" name="右箭头 22"/>
          <p:cNvSpPr/>
          <p:nvPr/>
        </p:nvSpPr>
        <p:spPr>
          <a:xfrm>
            <a:off x="4522027" y="2446199"/>
            <a:ext cx="448919" cy="166371"/>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A81A16"/>
              </a:solidFill>
              <a:effectLst/>
              <a:uLnTx/>
              <a:uFillTx/>
              <a:latin typeface="Gill Sans MT"/>
              <a:ea typeface="华文中宋" panose="02010600040101010101" pitchFamily="2" charset="-122"/>
              <a:cs typeface="+mn-cs"/>
            </a:endParaRPr>
          </a:p>
        </p:txBody>
      </p:sp>
      <p:pic>
        <p:nvPicPr>
          <p:cNvPr id="29" name="图片 28"/>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099580" y="1477701"/>
            <a:ext cx="3545746" cy="243738"/>
          </a:xfrm>
          <a:prstGeom prst="rect">
            <a:avLst/>
          </a:prstGeom>
        </p:spPr>
      </p:pic>
      <p:sp>
        <p:nvSpPr>
          <p:cNvPr id="27" name="文本框 26"/>
          <p:cNvSpPr txBox="1"/>
          <p:nvPr/>
        </p:nvSpPr>
        <p:spPr>
          <a:xfrm>
            <a:off x="1231529" y="1390743"/>
            <a:ext cx="7473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black"/>
                </a:solidFill>
                <a:effectLst/>
                <a:uLnTx/>
                <a:uFillTx/>
                <a:latin typeface="Gill Sans MT"/>
                <a:ea typeface="华文中宋" panose="02010600040101010101" pitchFamily="2" charset="-122"/>
                <a:cs typeface="+mn-cs"/>
              </a:rPr>
              <a:t>define</a:t>
            </a:r>
            <a:endParaRPr kumimoji="0" lang="zh-CN" altLang="en-US" sz="1800" b="0" i="0" u="none" strike="noStrike" kern="1200" cap="none" spc="0" normalizeH="0" baseline="0" noProof="0" dirty="0">
              <a:ln>
                <a:noFill/>
              </a:ln>
              <a:solidFill>
                <a:prstClr val="black"/>
              </a:solidFill>
              <a:effectLst/>
              <a:uLnTx/>
              <a:uFillTx/>
              <a:latin typeface="Gill Sans MT"/>
              <a:ea typeface="华文中宋" panose="02010600040101010101" pitchFamily="2" charset="-122"/>
              <a:cs typeface="+mn-cs"/>
            </a:endParaRPr>
          </a:p>
        </p:txBody>
      </p:sp>
      <p:pic>
        <p:nvPicPr>
          <p:cNvPr id="10" name="图片 9"/>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4997465" y="2149395"/>
            <a:ext cx="3631305" cy="976730"/>
          </a:xfrm>
          <a:prstGeom prst="rect">
            <a:avLst/>
          </a:prstGeom>
        </p:spPr>
      </p:pic>
      <p:sp>
        <p:nvSpPr>
          <p:cNvPr id="31" name="TextBox 30"/>
          <p:cNvSpPr txBox="1"/>
          <p:nvPr/>
        </p:nvSpPr>
        <p:spPr>
          <a:xfrm>
            <a:off x="3856750" y="3707872"/>
            <a:ext cx="19453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A81A16"/>
                </a:solidFill>
                <a:effectLst/>
                <a:uLnTx/>
                <a:uFillTx/>
                <a:latin typeface="Gill Sans MT"/>
                <a:ea typeface="+mn-ea"/>
                <a:cs typeface="+mn-cs"/>
              </a:rPr>
              <a:t>DC representation</a:t>
            </a:r>
            <a:endParaRPr kumimoji="0" lang="en-US" sz="1400" b="0" i="0" u="none" strike="noStrike" kern="1200" cap="none" spc="0" normalizeH="0" baseline="0" noProof="0" dirty="0">
              <a:ln>
                <a:noFill/>
              </a:ln>
              <a:solidFill>
                <a:srgbClr val="A81A16"/>
              </a:solidFill>
              <a:effectLst/>
              <a:uLnTx/>
              <a:uFillTx/>
              <a:latin typeface="Gill Sans MT"/>
              <a:ea typeface="+mn-ea"/>
              <a:cs typeface="+mn-cs"/>
            </a:endParaRPr>
          </a:p>
        </p:txBody>
      </p:sp>
      <p:pic>
        <p:nvPicPr>
          <p:cNvPr id="34" name="图片 18"/>
          <p:cNvPicPr>
            <a:picLocks noChangeAspect="1"/>
          </p:cNvPicPr>
          <p:nvPr/>
        </p:nvPicPr>
        <p:blipFill>
          <a:blip r:embed="rId17">
            <a:clrChange>
              <a:clrFrom>
                <a:srgbClr val="F3F3F3"/>
              </a:clrFrom>
              <a:clrTo>
                <a:srgbClr val="F3F3F3">
                  <a:alpha val="0"/>
                </a:srgbClr>
              </a:clrTo>
            </a:clrChange>
          </a:blip>
          <a:stretch>
            <a:fillRect/>
          </a:stretch>
        </p:blipFill>
        <p:spPr>
          <a:xfrm>
            <a:off x="4247800" y="2937033"/>
            <a:ext cx="714362" cy="592249"/>
          </a:xfrm>
          <a:prstGeom prst="rect">
            <a:avLst/>
          </a:prstGeom>
        </p:spPr>
      </p:pic>
      <p:pic>
        <p:nvPicPr>
          <p:cNvPr id="15" name="图片 14"/>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709254" y="3663490"/>
            <a:ext cx="3533047" cy="953333"/>
          </a:xfrm>
          <a:prstGeom prst="rect">
            <a:avLst/>
          </a:prstGeom>
        </p:spPr>
      </p:pic>
      <p:pic>
        <p:nvPicPr>
          <p:cNvPr id="26" name="图片 25"/>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5766057" y="1435499"/>
            <a:ext cx="2410556" cy="313568"/>
          </a:xfrm>
          <a:prstGeom prst="rect">
            <a:avLst/>
          </a:prstGeom>
        </p:spPr>
      </p:pic>
      <p:pic>
        <p:nvPicPr>
          <p:cNvPr id="49" name="图片 48"/>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3954754" y="4358906"/>
            <a:ext cx="1635076" cy="371284"/>
          </a:xfrm>
          <a:prstGeom prst="rect">
            <a:avLst/>
          </a:prstGeom>
        </p:spPr>
      </p:pic>
      <p:pic>
        <p:nvPicPr>
          <p:cNvPr id="50" name="图片 49"/>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514942" y="1134641"/>
            <a:ext cx="175543" cy="161829"/>
          </a:xfrm>
          <a:prstGeom prst="rect">
            <a:avLst/>
          </a:prstGeom>
        </p:spPr>
      </p:pic>
      <p:sp>
        <p:nvSpPr>
          <p:cNvPr id="51" name="TextBox 30"/>
          <p:cNvSpPr txBox="1"/>
          <p:nvPr/>
        </p:nvSpPr>
        <p:spPr>
          <a:xfrm>
            <a:off x="2840497" y="1807424"/>
            <a:ext cx="222851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rgbClr val="A81A16"/>
                </a:solidFill>
                <a:latin typeface="Gill Sans MT"/>
              </a:rPr>
              <a:t>in</a:t>
            </a:r>
            <a:r>
              <a:rPr kumimoji="0" lang="en-US" sz="1400" b="0" i="0" u="none" strike="noStrike" kern="1200" cap="none" spc="0" normalizeH="0" baseline="0" noProof="0" dirty="0" smtClean="0">
                <a:ln>
                  <a:noFill/>
                </a:ln>
                <a:solidFill>
                  <a:srgbClr val="A81A16"/>
                </a:solidFill>
                <a:effectLst/>
                <a:uLnTx/>
                <a:uFillTx/>
                <a:latin typeface="Gill Sans MT"/>
                <a:ea typeface="+mn-ea"/>
                <a:cs typeface="+mn-cs"/>
              </a:rPr>
              <a:t>homogeneous QCQP</a:t>
            </a:r>
            <a:endParaRPr kumimoji="0" lang="en-US" sz="1400" b="0" i="0" u="none" strike="noStrike" kern="1200" cap="none" spc="0" normalizeH="0" baseline="0" noProof="0" dirty="0">
              <a:ln>
                <a:noFill/>
              </a:ln>
              <a:solidFill>
                <a:srgbClr val="A81A16"/>
              </a:solidFill>
              <a:effectLst/>
              <a:uLnTx/>
              <a:uFillTx/>
              <a:latin typeface="Gill Sans MT"/>
              <a:ea typeface="+mn-ea"/>
              <a:cs typeface="+mn-cs"/>
            </a:endParaRPr>
          </a:p>
        </p:txBody>
      </p:sp>
      <p:sp>
        <p:nvSpPr>
          <p:cNvPr id="52" name="TextBox 30"/>
          <p:cNvSpPr txBox="1"/>
          <p:nvPr/>
        </p:nvSpPr>
        <p:spPr>
          <a:xfrm>
            <a:off x="6613293" y="1789107"/>
            <a:ext cx="222851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A81A16"/>
                </a:solidFill>
                <a:effectLst/>
                <a:uLnTx/>
                <a:uFillTx/>
                <a:latin typeface="Gill Sans MT"/>
                <a:ea typeface="+mn-ea"/>
                <a:cs typeface="+mn-cs"/>
              </a:rPr>
              <a:t>homogeneous QCQP</a:t>
            </a:r>
            <a:endParaRPr kumimoji="0" lang="en-US" sz="1400" b="0" i="0" u="none" strike="noStrike" kern="1200" cap="none" spc="0" normalizeH="0" baseline="0" noProof="0" dirty="0">
              <a:ln>
                <a:noFill/>
              </a:ln>
              <a:solidFill>
                <a:srgbClr val="A81A16"/>
              </a:solidFill>
              <a:effectLst/>
              <a:uLnTx/>
              <a:uFillTx/>
              <a:latin typeface="Gill Sans MT"/>
              <a:ea typeface="+mn-ea"/>
              <a:cs typeface="+mn-cs"/>
            </a:endParaRPr>
          </a:p>
        </p:txBody>
      </p:sp>
    </p:spTree>
    <p:extLst>
      <p:ext uri="{BB962C8B-B14F-4D97-AF65-F5344CB8AC3E}">
        <p14:creationId xmlns:p14="http://schemas.microsoft.com/office/powerpoint/2010/main" val="1028704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2" y="259845"/>
            <a:ext cx="8530888" cy="643004"/>
          </a:xfrm>
        </p:spPr>
        <p:txBody>
          <a:bodyPr>
            <a:normAutofit/>
          </a:bodyPr>
          <a:lstStyle/>
          <a:p>
            <a:r>
              <a:rPr lang="en-US" altLang="zh-CN" dirty="0" smtClean="0"/>
              <a:t>Simulation Results</a:t>
            </a:r>
            <a:endParaRPr lang="en-US" dirty="0"/>
          </a:p>
        </p:txBody>
      </p:sp>
      <p:sp>
        <p:nvSpPr>
          <p:cNvPr id="3" name="Content Placeholder 2"/>
          <p:cNvSpPr>
            <a:spLocks noGrp="1"/>
          </p:cNvSpPr>
          <p:nvPr>
            <p:ph idx="1"/>
          </p:nvPr>
        </p:nvSpPr>
        <p:spPr>
          <a:xfrm>
            <a:off x="5312487" y="783022"/>
            <a:ext cx="5064865" cy="3957924"/>
          </a:xfrm>
        </p:spPr>
        <p:txBody>
          <a:bodyPr>
            <a:normAutofit/>
          </a:bodyPr>
          <a:lstStyle/>
          <a:p>
            <a:endParaRPr lang="en-US" dirty="0" smtClean="0"/>
          </a:p>
          <a:p>
            <a:endParaRPr lang="en-US" altLang="zh-CN" dirty="0" smtClean="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32" y="1010316"/>
            <a:ext cx="4533755" cy="3902529"/>
          </a:xfrm>
          <a:prstGeom prst="rect">
            <a:avLst/>
          </a:prstGeom>
        </p:spPr>
      </p:pic>
      <p:sp>
        <p:nvSpPr>
          <p:cNvPr id="7" name="Rectangle 6"/>
          <p:cNvSpPr/>
          <p:nvPr/>
        </p:nvSpPr>
        <p:spPr>
          <a:xfrm>
            <a:off x="5106873" y="2361415"/>
            <a:ext cx="3785200" cy="923330"/>
          </a:xfrm>
          <a:prstGeom prst="rect">
            <a:avLst/>
          </a:prstGeom>
        </p:spPr>
        <p:txBody>
          <a:bodyPr wrap="square">
            <a:spAutoFit/>
          </a:bodyPr>
          <a:lstStyle/>
          <a:p>
            <a:pPr algn="ctr"/>
            <a:r>
              <a:rPr lang="en-US" dirty="0"/>
              <a:t> </a:t>
            </a:r>
            <a:r>
              <a:rPr lang="en-US" b="1" dirty="0" smtClean="0">
                <a:solidFill>
                  <a:srgbClr val="A81A16"/>
                </a:solidFill>
              </a:rPr>
              <a:t>Insights: </a:t>
            </a:r>
            <a:r>
              <a:rPr lang="en-US" altLang="zh-CN" dirty="0"/>
              <a:t>deploying an RIS in edge inference system can significantly reduce the total power consumption</a:t>
            </a:r>
            <a:endParaRPr lang="en-US" dirty="0"/>
          </a:p>
        </p:txBody>
      </p:sp>
      <p:pic>
        <p:nvPicPr>
          <p:cNvPr id="8" name="图片 7"/>
          <p:cNvPicPr>
            <a:picLocks/>
          </p:cNvPicPr>
          <p:nvPr/>
        </p:nvPicPr>
        <p:blipFill>
          <a:blip r:embed="rId4">
            <a:extLst>
              <a:ext uri="{28A0092B-C50C-407E-A947-70E740481C1C}">
                <a14:useLocalDpi xmlns:a14="http://schemas.microsoft.com/office/drawing/2010/main" val="0"/>
              </a:ext>
            </a:extLst>
          </a:blip>
          <a:stretch>
            <a:fillRect/>
          </a:stretch>
        </p:blipFill>
        <p:spPr>
          <a:xfrm>
            <a:off x="777600" y="1011600"/>
            <a:ext cx="4533605" cy="3902400"/>
          </a:xfrm>
          <a:prstGeom prst="rect">
            <a:avLst/>
          </a:prstGeom>
        </p:spPr>
      </p:pic>
    </p:spTree>
    <p:extLst>
      <p:ext uri="{BB962C8B-B14F-4D97-AF65-F5344CB8AC3E}">
        <p14:creationId xmlns:p14="http://schemas.microsoft.com/office/powerpoint/2010/main" val="3745014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2" y="259845"/>
            <a:ext cx="8530888" cy="643004"/>
          </a:xfrm>
        </p:spPr>
        <p:txBody>
          <a:bodyPr>
            <a:normAutofit/>
          </a:bodyPr>
          <a:lstStyle/>
          <a:p>
            <a:r>
              <a:rPr lang="en-US" altLang="zh-CN" dirty="0" smtClean="0"/>
              <a:t>Simulation Results</a:t>
            </a:r>
            <a:endParaRPr lang="en-US" dirty="0"/>
          </a:p>
        </p:txBody>
      </p:sp>
      <p:sp>
        <p:nvSpPr>
          <p:cNvPr id="3" name="Content Placeholder 2"/>
          <p:cNvSpPr>
            <a:spLocks noGrp="1"/>
          </p:cNvSpPr>
          <p:nvPr>
            <p:ph idx="1"/>
          </p:nvPr>
        </p:nvSpPr>
        <p:spPr>
          <a:xfrm>
            <a:off x="5312487" y="783022"/>
            <a:ext cx="5064865" cy="3957924"/>
          </a:xfrm>
        </p:spPr>
        <p:txBody>
          <a:bodyPr>
            <a:normAutofit/>
          </a:bodyPr>
          <a:lstStyle/>
          <a:p>
            <a:endParaRPr lang="en-US" dirty="0" smtClean="0"/>
          </a:p>
          <a:p>
            <a:endParaRPr lang="en-US" altLang="zh-CN" dirty="0" smtClean="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32" y="1010316"/>
            <a:ext cx="4533755" cy="3902529"/>
          </a:xfrm>
          <a:prstGeom prst="rect">
            <a:avLst/>
          </a:prstGeom>
        </p:spPr>
      </p:pic>
      <p:sp>
        <p:nvSpPr>
          <p:cNvPr id="7" name="Rectangle 6"/>
          <p:cNvSpPr/>
          <p:nvPr/>
        </p:nvSpPr>
        <p:spPr>
          <a:xfrm>
            <a:off x="5106873" y="2361415"/>
            <a:ext cx="3550471" cy="1200329"/>
          </a:xfrm>
          <a:prstGeom prst="rect">
            <a:avLst/>
          </a:prstGeom>
        </p:spPr>
        <p:txBody>
          <a:bodyPr wrap="square">
            <a:spAutoFit/>
          </a:bodyPr>
          <a:lstStyle/>
          <a:p>
            <a:pPr algn="ctr"/>
            <a:r>
              <a:rPr lang="en-US" dirty="0"/>
              <a:t> </a:t>
            </a:r>
            <a:r>
              <a:rPr lang="en-US" b="1" dirty="0" smtClean="0">
                <a:solidFill>
                  <a:srgbClr val="A81A16"/>
                </a:solidFill>
              </a:rPr>
              <a:t>Insights: </a:t>
            </a:r>
            <a:r>
              <a:rPr lang="en-US" dirty="0" smtClean="0"/>
              <a:t>the proposed DC significantly outperforms two benchmark algorithms in obtaining rank-one solutions</a:t>
            </a:r>
            <a:endParaRPr lang="en-US" dirty="0"/>
          </a:p>
        </p:txBody>
      </p:sp>
    </p:spTree>
    <p:extLst>
      <p:ext uri="{BB962C8B-B14F-4D97-AF65-F5344CB8AC3E}">
        <p14:creationId xmlns:p14="http://schemas.microsoft.com/office/powerpoint/2010/main" val="3212917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p:txBody>
          <a:bodyPr>
            <a:normAutofit/>
          </a:bodyPr>
          <a:lstStyle/>
          <a:p>
            <a:r>
              <a:rPr lang="en-US" b="1" dirty="0" smtClean="0">
                <a:solidFill>
                  <a:srgbClr val="A81A16"/>
                </a:solidFill>
              </a:rPr>
              <a:t>Edge inference over “intelligent” wireless networks</a:t>
            </a:r>
          </a:p>
          <a:p>
            <a:pPr lvl="1"/>
            <a:r>
              <a:rPr lang="en-US" dirty="0" smtClean="0"/>
              <a:t>Edge inference empowered by</a:t>
            </a:r>
            <a:r>
              <a:rPr lang="en-US" altLang="zh-CN" dirty="0"/>
              <a:t> </a:t>
            </a:r>
            <a:r>
              <a:rPr lang="en-US" altLang="zh-CN" dirty="0" smtClean="0"/>
              <a:t>reconfigurable </a:t>
            </a:r>
            <a:r>
              <a:rPr lang="en-US" altLang="zh-CN" dirty="0"/>
              <a:t>intelligent surface </a:t>
            </a:r>
            <a:endParaRPr lang="en-US" dirty="0" smtClean="0"/>
          </a:p>
          <a:p>
            <a:r>
              <a:rPr lang="en-US" b="1" dirty="0" smtClean="0">
                <a:solidFill>
                  <a:srgbClr val="04147B"/>
                </a:solidFill>
              </a:rPr>
              <a:t>A  </a:t>
            </a:r>
            <a:r>
              <a:rPr lang="en-US" b="1" dirty="0" smtClean="0">
                <a:solidFill>
                  <a:srgbClr val="04147B"/>
                </a:solidFill>
              </a:rPr>
              <a:t>mixed       –norm and DC based alternating framework</a:t>
            </a:r>
          </a:p>
          <a:p>
            <a:pPr lvl="1"/>
            <a:r>
              <a:rPr lang="en-US" dirty="0" smtClean="0"/>
              <a:t>Mixed       -norm for group sparsity inducing</a:t>
            </a:r>
          </a:p>
          <a:p>
            <a:pPr lvl="1"/>
            <a:r>
              <a:rPr lang="en-US" dirty="0" smtClean="0"/>
              <a:t>DC representation for low-rank functions</a:t>
            </a:r>
          </a:p>
          <a:p>
            <a:pPr lvl="1"/>
            <a:r>
              <a:rPr lang="en-US" dirty="0" smtClean="0"/>
              <a:t>MM algorithm for DC programming</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4"/>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955774" y="2370819"/>
            <a:ext cx="318172" cy="226286"/>
          </a:xfrm>
          <a:prstGeom prst="rect">
            <a:avLst/>
          </a:prstGeom>
        </p:spPr>
      </p:pic>
      <p:pic>
        <p:nvPicPr>
          <p:cNvPr id="6" name="图片 5"/>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183444" y="1965700"/>
            <a:ext cx="318172" cy="226286"/>
          </a:xfrm>
          <a:prstGeom prst="rect">
            <a:avLst/>
          </a:prstGeom>
        </p:spPr>
      </p:pic>
    </p:spTree>
    <p:extLst>
      <p:ext uri="{BB962C8B-B14F-4D97-AF65-F5344CB8AC3E}">
        <p14:creationId xmlns:p14="http://schemas.microsoft.com/office/powerpoint/2010/main" val="1284608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a:t>
            </a:r>
            <a:endParaRPr lang="en-US" dirty="0"/>
          </a:p>
        </p:txBody>
      </p:sp>
      <p:sp>
        <p:nvSpPr>
          <p:cNvPr id="3" name="Content Placeholder 2"/>
          <p:cNvSpPr>
            <a:spLocks noGrp="1"/>
          </p:cNvSpPr>
          <p:nvPr>
            <p:ph idx="1"/>
          </p:nvPr>
        </p:nvSpPr>
        <p:spPr/>
        <p:txBody>
          <a:bodyPr>
            <a:normAutofit/>
          </a:bodyPr>
          <a:lstStyle/>
          <a:p>
            <a:r>
              <a:rPr lang="en-US" b="1" dirty="0" smtClean="0">
                <a:solidFill>
                  <a:srgbClr val="A81A16"/>
                </a:solidFill>
              </a:rPr>
              <a:t>Web: </a:t>
            </a:r>
            <a:r>
              <a:rPr lang="en-US" dirty="0">
                <a:hlinkClick r:id="rId3"/>
              </a:rPr>
              <a:t>http://shiyuanming.github.io/publicationstopic.html</a:t>
            </a:r>
            <a:endParaRPr lang="en-US" b="1" dirty="0" smtClean="0">
              <a:solidFill>
                <a:schemeClr val="bg1">
                  <a:lumMod val="50000"/>
                </a:schemeClr>
              </a:solidFill>
            </a:endParaRPr>
          </a:p>
          <a:p>
            <a:r>
              <a:rPr lang="en-US" b="1" dirty="0" smtClean="0">
                <a:solidFill>
                  <a:schemeClr val="bg1">
                    <a:lumMod val="50000"/>
                  </a:schemeClr>
                </a:solidFill>
              </a:rPr>
              <a:t>Paper</a:t>
            </a:r>
            <a:r>
              <a:rPr lang="en-US" altLang="zh-CN" b="1" dirty="0" smtClean="0">
                <a:solidFill>
                  <a:schemeClr val="bg1">
                    <a:lumMod val="50000"/>
                  </a:schemeClr>
                </a:solidFill>
              </a:rPr>
              <a:t>s</a:t>
            </a:r>
            <a:r>
              <a:rPr lang="en-US" b="1" dirty="0" smtClean="0">
                <a:solidFill>
                  <a:schemeClr val="bg1">
                    <a:lumMod val="50000"/>
                  </a:schemeClr>
                </a:solidFill>
              </a:rPr>
              <a:t>:</a:t>
            </a:r>
          </a:p>
          <a:p>
            <a:pPr lvl="1"/>
            <a:r>
              <a:rPr lang="en-US" altLang="zh-CN" b="1" dirty="0" smtClean="0"/>
              <a:t>S</a:t>
            </a:r>
            <a:r>
              <a:rPr lang="en-US" altLang="zh-CN" b="1" dirty="0"/>
              <a:t>. Hua</a:t>
            </a:r>
            <a:r>
              <a:rPr lang="en-US" altLang="zh-CN" dirty="0"/>
              <a:t> and Y. Shi, “Reconfigurable intelligent surface for green edge inference in machine learning,” in </a:t>
            </a:r>
            <a:r>
              <a:rPr lang="en-US" altLang="zh-CN" i="1" dirty="0"/>
              <a:t>Proc. IEEE Global </a:t>
            </a:r>
            <a:r>
              <a:rPr lang="en-US" altLang="zh-CN" i="1" dirty="0" err="1"/>
              <a:t>Commun</a:t>
            </a:r>
            <a:r>
              <a:rPr lang="en-US" altLang="zh-CN" i="1" dirty="0"/>
              <a:t>. Conf. (</a:t>
            </a:r>
            <a:r>
              <a:rPr lang="en-US" altLang="zh-CN" i="1" dirty="0" err="1"/>
              <a:t>Globecom</a:t>
            </a:r>
            <a:r>
              <a:rPr lang="en-US" altLang="zh-CN" i="1" dirty="0"/>
              <a:t>) Workshops</a:t>
            </a:r>
            <a:r>
              <a:rPr lang="en-US" altLang="zh-CN" dirty="0"/>
              <a:t>, Waikoloa, Hawaii, USA, Dec. 2019</a:t>
            </a:r>
            <a:r>
              <a:rPr lang="en-US" altLang="zh-CN" dirty="0" smtClean="0"/>
              <a:t>.</a:t>
            </a:r>
          </a:p>
          <a:p>
            <a:pPr lvl="1"/>
            <a:r>
              <a:rPr lang="en-US" altLang="zh-CN" b="1" dirty="0"/>
              <a:t>S. Hua</a:t>
            </a:r>
            <a:r>
              <a:rPr lang="en-US" altLang="zh-CN" dirty="0"/>
              <a:t>, Y. Zhou, K. Yang, and Y. Shi, “Reconfigurable intelligent surface for green edge inference,” </a:t>
            </a:r>
            <a:r>
              <a:rPr lang="en-US" altLang="zh-CN" i="1" dirty="0" smtClean="0"/>
              <a:t>submitted to IEEE Trans. Wireless </a:t>
            </a:r>
            <a:r>
              <a:rPr lang="en-US" altLang="zh-CN" i="1" dirty="0" err="1" smtClean="0"/>
              <a:t>Commun</a:t>
            </a:r>
            <a:r>
              <a:rPr lang="en-US" altLang="zh-CN" i="1" dirty="0" smtClean="0"/>
              <a:t>. 2019,</a:t>
            </a:r>
            <a:r>
              <a:rPr lang="en-US" altLang="zh-CN" dirty="0" smtClean="0">
                <a:hlinkClick r:id="rId4"/>
              </a:rPr>
              <a:t> </a:t>
            </a:r>
            <a:r>
              <a:rPr lang="en-US" altLang="zh-CN" dirty="0">
                <a:hlinkClick r:id="rId4"/>
              </a:rPr>
              <a:t>https://arxiv.org/abs/1912.00820</a:t>
            </a:r>
            <a:r>
              <a:rPr lang="en-US" altLang="zh-CN" dirty="0" smtClean="0"/>
              <a:t>.</a:t>
            </a:r>
          </a:p>
          <a:p>
            <a:endParaRPr lang="en-US" sz="1800" dirty="0" smtClean="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Tree>
    <p:extLst>
      <p:ext uri="{BB962C8B-B14F-4D97-AF65-F5344CB8AC3E}">
        <p14:creationId xmlns:p14="http://schemas.microsoft.com/office/powerpoint/2010/main" val="28130731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
        <p:nvSpPr>
          <p:cNvPr id="6" name="TextBox 2"/>
          <p:cNvSpPr txBox="1"/>
          <p:nvPr/>
        </p:nvSpPr>
        <p:spPr>
          <a:xfrm>
            <a:off x="2484355" y="2105634"/>
            <a:ext cx="3910083"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142B8C"/>
                </a:solidFill>
                <a:effectLst/>
                <a:uLnTx/>
                <a:uFillTx/>
                <a:latin typeface="Edwardian Script ITC" pitchFamily="66" charset="0"/>
                <a:ea typeface="+mn-ea"/>
                <a:cs typeface="+mn-cs"/>
              </a:rPr>
              <a:t>Thanks</a:t>
            </a:r>
          </a:p>
        </p:txBody>
      </p:sp>
      <p:sp>
        <p:nvSpPr>
          <p:cNvPr id="5" name="TextBox 4"/>
          <p:cNvSpPr txBox="1"/>
          <p:nvPr/>
        </p:nvSpPr>
        <p:spPr>
          <a:xfrm>
            <a:off x="2228640" y="3396748"/>
            <a:ext cx="498157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smtClean="0">
                <a:ln>
                  <a:noFill/>
                </a:ln>
                <a:solidFill>
                  <a:srgbClr val="A81A16"/>
                </a:solidFill>
                <a:effectLst/>
                <a:uLnTx/>
                <a:uFillTx/>
                <a:latin typeface="Gill Sans MT"/>
                <a:ea typeface="+mn-ea"/>
                <a:cs typeface="+mn-cs"/>
              </a:rPr>
              <a:t>huasheng@shanghaitech.edu.cn</a:t>
            </a:r>
            <a:endParaRPr kumimoji="0" lang="en-US" sz="2400" b="0" i="0" u="none" strike="noStrike" kern="1200" cap="none" spc="0" normalizeH="0" baseline="0" noProof="0" dirty="0">
              <a:ln>
                <a:noFill/>
              </a:ln>
              <a:solidFill>
                <a:srgbClr val="A81A16"/>
              </a:solidFill>
              <a:effectLst/>
              <a:uLnTx/>
              <a:uFillTx/>
              <a:latin typeface="Gill Sans MT"/>
              <a:ea typeface="+mn-ea"/>
              <a:cs typeface="+mn-cs"/>
            </a:endParaRPr>
          </a:p>
        </p:txBody>
      </p:sp>
    </p:spTree>
    <p:extLst>
      <p:ext uri="{BB962C8B-B14F-4D97-AF65-F5344CB8AC3E}">
        <p14:creationId xmlns:p14="http://schemas.microsoft.com/office/powerpoint/2010/main" val="3958931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49" y="1413952"/>
            <a:ext cx="7989752" cy="480060"/>
          </a:xfrm>
          <a:noFill/>
        </p:spPr>
        <p:txBody>
          <a:bodyPr>
            <a:noAutofit/>
          </a:bodyPr>
          <a:lstStyle/>
          <a:p>
            <a:pPr algn="ctr"/>
            <a:r>
              <a:rPr lang="en-US" sz="2400" i="1" dirty="0" smtClean="0">
                <a:solidFill>
                  <a:schemeClr val="bg1">
                    <a:lumMod val="50000"/>
                  </a:schemeClr>
                </a:solidFill>
              </a:rPr>
              <a:t>Vignettes A:</a:t>
            </a:r>
            <a:r>
              <a:rPr lang="en-US" altLang="zh-CN" sz="2400" dirty="0"/>
              <a:t> Energy-efficient edge cooperative inference</a:t>
            </a:r>
            <a:endParaRPr lang="en-US" sz="2400" i="1"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719" y="2121991"/>
            <a:ext cx="3421862" cy="189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978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1130157"/>
            <a:ext cx="8137166" cy="1216766"/>
          </a:xfrm>
          <a:noFill/>
        </p:spPr>
        <p:txBody>
          <a:bodyPr>
            <a:noAutofit/>
          </a:bodyPr>
          <a:lstStyle/>
          <a:p>
            <a:pPr algn="ctr"/>
            <a:r>
              <a:rPr lang="en-US" sz="2400" i="1" dirty="0">
                <a:solidFill>
                  <a:schemeClr val="bg1">
                    <a:lumMod val="50000"/>
                  </a:schemeClr>
                </a:solidFill>
              </a:rPr>
              <a:t>Why edge inference?</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spTree>
    <p:extLst>
      <p:ext uri="{BB962C8B-B14F-4D97-AF65-F5344CB8AC3E}">
        <p14:creationId xmlns:p14="http://schemas.microsoft.com/office/powerpoint/2010/main" val="1118292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is changing our lives</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Picture 4"/>
          <p:cNvPicPr>
            <a:picLocks noChangeAspect="1"/>
          </p:cNvPicPr>
          <p:nvPr/>
        </p:nvPicPr>
        <p:blipFill>
          <a:blip r:embed="rId3"/>
          <a:stretch>
            <a:fillRect/>
          </a:stretch>
        </p:blipFill>
        <p:spPr>
          <a:xfrm>
            <a:off x="1324190" y="1188863"/>
            <a:ext cx="2403223" cy="1550666"/>
          </a:xfrm>
          <a:prstGeom prst="rect">
            <a:avLst/>
          </a:prstGeom>
        </p:spPr>
      </p:pic>
      <p:sp>
        <p:nvSpPr>
          <p:cNvPr id="7" name="Rectangle 6"/>
          <p:cNvSpPr/>
          <p:nvPr/>
        </p:nvSpPr>
        <p:spPr>
          <a:xfrm>
            <a:off x="1699104" y="2722958"/>
            <a:ext cx="154721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self-driving car</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426" y="1188863"/>
            <a:ext cx="2228264" cy="1486670"/>
          </a:xfrm>
          <a:prstGeom prst="rect">
            <a:avLst/>
          </a:prstGeom>
        </p:spPr>
      </p:pic>
      <p:sp>
        <p:nvSpPr>
          <p:cNvPr id="9" name="Rectangle 8"/>
          <p:cNvSpPr/>
          <p:nvPr/>
        </p:nvSpPr>
        <p:spPr>
          <a:xfrm>
            <a:off x="5921026" y="2675533"/>
            <a:ext cx="140500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mn-cs"/>
              </a:rPr>
              <a:t>s</a:t>
            </a: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mart robots</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195" y="3185169"/>
            <a:ext cx="2459211" cy="1379111"/>
          </a:xfrm>
          <a:prstGeom prst="rect">
            <a:avLst/>
          </a:prstGeom>
        </p:spPr>
      </p:pic>
      <p:sp>
        <p:nvSpPr>
          <p:cNvPr id="12" name="Rectangle 11"/>
          <p:cNvSpPr/>
          <p:nvPr/>
        </p:nvSpPr>
        <p:spPr>
          <a:xfrm>
            <a:off x="1590771" y="4632170"/>
            <a:ext cx="200728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mn-cs"/>
              </a:rPr>
              <a:t>m</a:t>
            </a: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achine translation</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6426" y="3086445"/>
            <a:ext cx="2283347" cy="1468937"/>
          </a:xfrm>
          <a:prstGeom prst="rect">
            <a:avLst/>
          </a:prstGeom>
        </p:spPr>
      </p:pic>
      <p:sp>
        <p:nvSpPr>
          <p:cNvPr id="14" name="Rectangle 13"/>
          <p:cNvSpPr/>
          <p:nvPr/>
        </p:nvSpPr>
        <p:spPr>
          <a:xfrm>
            <a:off x="6039786" y="4564280"/>
            <a:ext cx="101662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AlphaGo</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Tree>
    <p:extLst>
      <p:ext uri="{BB962C8B-B14F-4D97-AF65-F5344CB8AC3E}">
        <p14:creationId xmlns:p14="http://schemas.microsoft.com/office/powerpoint/2010/main" val="3183098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are </a:t>
            </a:r>
            <a:r>
              <a:rPr lang="en-US" dirty="0" smtClean="0"/>
              <a:t>getting larger</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6" name="Picture 5"/>
          <p:cNvPicPr>
            <a:picLocks noChangeAspect="1"/>
          </p:cNvPicPr>
          <p:nvPr/>
        </p:nvPicPr>
        <p:blipFill>
          <a:blip r:embed="rId3"/>
          <a:stretch>
            <a:fillRect/>
          </a:stretch>
        </p:blipFill>
        <p:spPr>
          <a:xfrm>
            <a:off x="5350961" y="1398580"/>
            <a:ext cx="2918440" cy="2711535"/>
          </a:xfrm>
          <a:prstGeom prst="rect">
            <a:avLst/>
          </a:prstGeom>
        </p:spPr>
      </p:pic>
      <p:pic>
        <p:nvPicPr>
          <p:cNvPr id="7" name="Picture 6"/>
          <p:cNvPicPr>
            <a:picLocks noChangeAspect="1"/>
          </p:cNvPicPr>
          <p:nvPr/>
        </p:nvPicPr>
        <p:blipFill>
          <a:blip r:embed="rId4"/>
          <a:stretch>
            <a:fillRect/>
          </a:stretch>
        </p:blipFill>
        <p:spPr>
          <a:xfrm>
            <a:off x="1076803" y="1398581"/>
            <a:ext cx="2933338" cy="2711535"/>
          </a:xfrm>
          <a:prstGeom prst="rect">
            <a:avLst/>
          </a:prstGeom>
        </p:spPr>
      </p:pic>
      <p:sp>
        <p:nvSpPr>
          <p:cNvPr id="9" name="Rectangle 8"/>
          <p:cNvSpPr/>
          <p:nvPr/>
        </p:nvSpPr>
        <p:spPr>
          <a:xfrm>
            <a:off x="1490278" y="1029248"/>
            <a:ext cx="185037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mn-cs"/>
              </a:rPr>
              <a:t>i</a:t>
            </a: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mage recognition</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10" name="Rectangle 9"/>
          <p:cNvSpPr/>
          <p:nvPr/>
        </p:nvSpPr>
        <p:spPr>
          <a:xfrm>
            <a:off x="5980472" y="1029248"/>
            <a:ext cx="194976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12" name="Rectangle 11"/>
          <p:cNvSpPr/>
          <p:nvPr/>
        </p:nvSpPr>
        <p:spPr>
          <a:xfrm>
            <a:off x="1276855" y="4400426"/>
            <a:ext cx="1074140"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rPr>
              <a:t>Fig. credit: Dally</a:t>
            </a:r>
          </a:p>
        </p:txBody>
      </p:sp>
    </p:spTree>
    <p:extLst>
      <p:ext uri="{BB962C8B-B14F-4D97-AF65-F5344CB8AC3E}">
        <p14:creationId xmlns:p14="http://schemas.microsoft.com/office/powerpoint/2010/main" val="4047106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a:t>
            </a:r>
            <a:r>
              <a:rPr lang="en-US" dirty="0" smtClean="0"/>
              <a:t>challenge</a:t>
            </a:r>
            <a:r>
              <a:rPr lang="en-US" dirty="0"/>
              <a:t>: </a:t>
            </a:r>
            <a:r>
              <a:rPr lang="en-US" dirty="0" smtClean="0"/>
              <a:t>model size</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677902" y="1131640"/>
            <a:ext cx="5909048" cy="2889246"/>
          </a:xfrm>
          <a:prstGeom prst="rect">
            <a:avLst/>
          </a:prstGeom>
        </p:spPr>
      </p:pic>
      <p:sp>
        <p:nvSpPr>
          <p:cNvPr id="7" name="Rectangle 6"/>
          <p:cNvSpPr/>
          <p:nvPr/>
        </p:nvSpPr>
        <p:spPr>
          <a:xfrm>
            <a:off x="1255923" y="4321254"/>
            <a:ext cx="697367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81A16"/>
                </a:solidFill>
                <a:effectLst/>
                <a:uLnTx/>
                <a:uFillTx/>
                <a:latin typeface="Gill Sans MT"/>
                <a:ea typeface="+mn-ea"/>
                <a:cs typeface="+mn-cs"/>
              </a:rPr>
              <a:t>d</a:t>
            </a:r>
            <a:r>
              <a:rPr kumimoji="0" lang="en-US" sz="1800" b="1" i="0" u="none" strike="noStrike" kern="1200" cap="none" spc="0" normalizeH="0" baseline="0" noProof="0" dirty="0" smtClean="0">
                <a:ln>
                  <a:noFill/>
                </a:ln>
                <a:solidFill>
                  <a:srgbClr val="A81A16"/>
                </a:solidFill>
                <a:effectLst/>
                <a:uLnTx/>
                <a:uFillTx/>
                <a:latin typeface="Gill Sans MT"/>
                <a:ea typeface="+mn-ea"/>
                <a:cs typeface="+mn-cs"/>
              </a:rPr>
              <a:t>ifficult </a:t>
            </a:r>
            <a:r>
              <a:rPr kumimoji="0" lang="en-US" sz="1800" b="1" i="0" u="none" strike="noStrike" kern="1200" cap="none" spc="0" normalizeH="0" baseline="0" noProof="0" dirty="0">
                <a:ln>
                  <a:noFill/>
                </a:ln>
                <a:solidFill>
                  <a:srgbClr val="A81A16"/>
                </a:solidFill>
                <a:effectLst/>
                <a:uLnTx/>
                <a:uFillTx/>
                <a:latin typeface="Gill Sans MT"/>
                <a:ea typeface="+mn-ea"/>
                <a:cs typeface="+mn-cs"/>
              </a:rPr>
              <a:t>to distribute large models through over-the-air update</a:t>
            </a:r>
          </a:p>
        </p:txBody>
      </p:sp>
      <p:sp>
        <p:nvSpPr>
          <p:cNvPr id="8" name="Rectangle 7"/>
          <p:cNvSpPr/>
          <p:nvPr/>
        </p:nvSpPr>
        <p:spPr>
          <a:xfrm>
            <a:off x="7729067" y="3699018"/>
            <a:ext cx="102925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rPr>
              <a:t>Fig. credit: </a:t>
            </a:r>
            <a:r>
              <a:rPr kumimoji="0" lang="en-US" sz="1200" b="0" i="1" u="none" strike="noStrike" kern="1200" cap="none" spc="0" normalizeH="0" baseline="0" noProof="0" dirty="0" smtClean="0">
                <a:ln>
                  <a:noFill/>
                </a:ln>
                <a:solidFill>
                  <a:prstClr val="white">
                    <a:lumMod val="50000"/>
                  </a:prstClr>
                </a:solidFill>
                <a:effectLst/>
                <a:uLnTx/>
                <a:uFillTx/>
                <a:latin typeface="Gill Sans MT"/>
                <a:ea typeface="+mn-ea"/>
                <a:cs typeface="+mn-cs"/>
              </a:rPr>
              <a:t>Han</a:t>
            </a:r>
            <a:endParaRPr kumimoji="0" lang="en-US" sz="1200" b="0" i="1" u="none" strike="noStrike" kern="1200" cap="none" spc="0" normalizeH="0" baseline="0" noProof="0" dirty="0">
              <a:ln>
                <a:noFill/>
              </a:ln>
              <a:solidFill>
                <a:prstClr val="white">
                  <a:lumMod val="50000"/>
                </a:prstClr>
              </a:solidFill>
              <a:effectLst/>
              <a:uLnTx/>
              <a:uFillTx/>
              <a:latin typeface="Gill Sans MT"/>
              <a:ea typeface="+mn-ea"/>
              <a:cs typeface="+mn-cs"/>
            </a:endParaRPr>
          </a:p>
        </p:txBody>
      </p:sp>
    </p:spTree>
    <p:extLst>
      <p:ext uri="{BB962C8B-B14F-4D97-AF65-F5344CB8AC3E}">
        <p14:creationId xmlns:p14="http://schemas.microsoft.com/office/powerpoint/2010/main" val="2437468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second challenge</a:t>
            </a:r>
            <a:r>
              <a:rPr lang="en-US" dirty="0"/>
              <a:t>: </a:t>
            </a:r>
            <a:r>
              <a:rPr lang="en-US" dirty="0" smtClean="0"/>
              <a:t>energy</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Picture 4"/>
          <p:cNvPicPr>
            <a:picLocks noChangeAspect="1"/>
          </p:cNvPicPr>
          <p:nvPr/>
        </p:nvPicPr>
        <p:blipFill>
          <a:blip r:embed="rId3"/>
          <a:stretch>
            <a:fillRect/>
          </a:stretch>
        </p:blipFill>
        <p:spPr>
          <a:xfrm>
            <a:off x="822354" y="1057165"/>
            <a:ext cx="1338792" cy="112417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817684" y="1093729"/>
            <a:ext cx="1432207" cy="1256413"/>
          </a:xfrm>
          <a:prstGeom prst="rect">
            <a:avLst/>
          </a:prstGeom>
        </p:spPr>
      </p:pic>
      <p:sp>
        <p:nvSpPr>
          <p:cNvPr id="8" name="Rectangle 7"/>
          <p:cNvSpPr/>
          <p:nvPr/>
        </p:nvSpPr>
        <p:spPr>
          <a:xfrm>
            <a:off x="2731708" y="1145851"/>
            <a:ext cx="366831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AlphaGo: 1920 CPUs and 280 GPUs, </a:t>
            </a:r>
            <a:endParaRPr kumimoji="0" lang="en-US" sz="18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10" name="Rectangle 9"/>
          <p:cNvSpPr/>
          <p:nvPr/>
        </p:nvSpPr>
        <p:spPr>
          <a:xfrm>
            <a:off x="3083816" y="1491321"/>
            <a:ext cx="279275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1A16"/>
                </a:solidFill>
                <a:effectLst/>
                <a:uLnTx/>
                <a:uFillTx/>
                <a:latin typeface="Gill Sans MT"/>
                <a:ea typeface="+mn-ea"/>
                <a:cs typeface="+mn-cs"/>
              </a:rPr>
              <a:t>$3000 </a:t>
            </a:r>
            <a:r>
              <a:rPr kumimoji="0" lang="en-US" sz="1800" b="0" i="0" u="none" strike="noStrike" kern="1200" cap="none" spc="0" normalizeH="0" baseline="0" noProof="0" dirty="0">
                <a:ln>
                  <a:noFill/>
                </a:ln>
                <a:solidFill>
                  <a:prstClr val="black"/>
                </a:solidFill>
                <a:effectLst/>
                <a:uLnTx/>
                <a:uFillTx/>
                <a:latin typeface="Gill Sans MT"/>
                <a:ea typeface="+mn-ea"/>
                <a:cs typeface="+mn-cs"/>
              </a:rPr>
              <a:t>electric bill per game</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970" y="2007044"/>
            <a:ext cx="2539390" cy="169292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10" y="2919044"/>
            <a:ext cx="1182188" cy="1398503"/>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19330" r="19890"/>
          <a:stretch/>
        </p:blipFill>
        <p:spPr>
          <a:xfrm>
            <a:off x="6870425" y="3183607"/>
            <a:ext cx="1326724" cy="1133940"/>
          </a:xfrm>
          <a:prstGeom prst="rect">
            <a:avLst/>
          </a:prstGeom>
        </p:spPr>
      </p:pic>
      <p:sp>
        <p:nvSpPr>
          <p:cNvPr id="15" name="Rectangle 14"/>
          <p:cNvSpPr/>
          <p:nvPr/>
        </p:nvSpPr>
        <p:spPr>
          <a:xfrm>
            <a:off x="3241914" y="3763550"/>
            <a:ext cx="251844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ill Sans MT"/>
                <a:ea typeface="+mn-ea"/>
                <a:cs typeface="+mn-cs"/>
              </a:rPr>
              <a:t>on mobile: </a:t>
            </a:r>
            <a:r>
              <a:rPr kumimoji="0" lang="en-US" sz="1800" b="0" i="0" u="none" strike="noStrike" kern="1200" cap="none" spc="0" normalizeH="0" baseline="0" noProof="0" dirty="0" smtClean="0">
                <a:ln>
                  <a:noFill/>
                </a:ln>
                <a:solidFill>
                  <a:srgbClr val="A81A16"/>
                </a:solidFill>
                <a:effectLst/>
                <a:uLnTx/>
                <a:uFillTx/>
                <a:latin typeface="Gill Sans MT"/>
                <a:ea typeface="+mn-ea"/>
                <a:cs typeface="+mn-cs"/>
              </a:rPr>
              <a:t>drains battery</a:t>
            </a:r>
            <a:endParaRPr kumimoji="0" lang="en-US" sz="1800" b="0" i="0" u="none" strike="noStrike" kern="1200" cap="none" spc="0" normalizeH="0" baseline="0" noProof="0" dirty="0">
              <a:ln>
                <a:noFill/>
              </a:ln>
              <a:solidFill>
                <a:srgbClr val="A81A16"/>
              </a:solidFill>
              <a:effectLst/>
              <a:uLnTx/>
              <a:uFillTx/>
              <a:latin typeface="Gill Sans MT"/>
              <a:ea typeface="+mn-ea"/>
              <a:cs typeface="+mn-cs"/>
            </a:endParaRPr>
          </a:p>
        </p:txBody>
      </p:sp>
      <p:sp>
        <p:nvSpPr>
          <p:cNvPr id="19" name="Rectangle 18"/>
          <p:cNvSpPr/>
          <p:nvPr/>
        </p:nvSpPr>
        <p:spPr>
          <a:xfrm>
            <a:off x="2161146" y="4528732"/>
            <a:ext cx="5060999" cy="369332"/>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a:ea typeface="+mn-ea"/>
                <a:cs typeface="+mn-cs"/>
              </a:rPr>
              <a:t>larger </a:t>
            </a:r>
            <a:r>
              <a:rPr kumimoji="0" lang="en-US" sz="1800" b="0" i="0" u="none" strike="noStrike" kern="1200" cap="none" spc="0" normalizeH="0" baseline="0" noProof="0" dirty="0" smtClean="0">
                <a:ln>
                  <a:noFill/>
                </a:ln>
                <a:solidFill>
                  <a:prstClr val="white"/>
                </a:solidFill>
                <a:effectLst/>
                <a:uLnTx/>
                <a:uFillTx/>
                <a:latin typeface="Gill Sans MT"/>
                <a:ea typeface="+mn-ea"/>
                <a:cs typeface="+mn-cs"/>
              </a:rPr>
              <a:t>model-more </a:t>
            </a:r>
            <a:r>
              <a:rPr kumimoji="0" lang="en-US" sz="1800" b="0" i="0" u="none" strike="noStrike" kern="1200" cap="none" spc="0" normalizeH="0" baseline="0" noProof="0" dirty="0">
                <a:ln>
                  <a:noFill/>
                </a:ln>
                <a:solidFill>
                  <a:prstClr val="white"/>
                </a:solidFill>
                <a:effectLst/>
                <a:uLnTx/>
                <a:uFillTx/>
                <a:latin typeface="Gill Sans MT"/>
                <a:ea typeface="+mn-ea"/>
                <a:cs typeface="+mn-cs"/>
              </a:rPr>
              <a:t>memory </a:t>
            </a:r>
            <a:r>
              <a:rPr kumimoji="0" lang="en-US" sz="1800" b="0" i="0" u="none" strike="noStrike" kern="1200" cap="none" spc="0" normalizeH="0" baseline="0" noProof="0" dirty="0" smtClean="0">
                <a:ln>
                  <a:noFill/>
                </a:ln>
                <a:solidFill>
                  <a:prstClr val="white"/>
                </a:solidFill>
                <a:effectLst/>
                <a:uLnTx/>
                <a:uFillTx/>
                <a:latin typeface="Gill Sans MT"/>
                <a:ea typeface="+mn-ea"/>
                <a:cs typeface="+mn-cs"/>
              </a:rPr>
              <a:t>reference-more </a:t>
            </a:r>
            <a:r>
              <a:rPr kumimoji="0" lang="en-US" sz="1800" b="0" i="0" u="none" strike="noStrike" kern="1200" cap="none" spc="0" normalizeH="0" baseline="0" noProof="0" dirty="0">
                <a:ln>
                  <a:noFill/>
                </a:ln>
                <a:solidFill>
                  <a:prstClr val="white"/>
                </a:solidFill>
                <a:effectLst/>
                <a:uLnTx/>
                <a:uFillTx/>
                <a:latin typeface="Gill Sans MT"/>
                <a:ea typeface="+mn-ea"/>
                <a:cs typeface="+mn-cs"/>
              </a:rPr>
              <a:t>energy</a:t>
            </a:r>
          </a:p>
        </p:txBody>
      </p:sp>
    </p:spTree>
    <p:extLst>
      <p:ext uri="{BB962C8B-B14F-4D97-AF65-F5344CB8AC3E}">
        <p14:creationId xmlns:p14="http://schemas.microsoft.com/office/powerpoint/2010/main" val="2385315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third challenge</a:t>
            </a:r>
            <a:r>
              <a:rPr lang="en-US" dirty="0" smtClean="0"/>
              <a:t>: speed</a:t>
            </a: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smtClean="0">
                <a:ln>
                  <a:noFill/>
                </a:ln>
                <a:solidFill>
                  <a:srgbClr val="743481"/>
                </a:solidFill>
                <a:effectLst/>
                <a:uLnTx/>
                <a:uFillTx/>
                <a:latin typeface="Gill Sans M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743481"/>
              </a:solidFill>
              <a:effectLst/>
              <a:uLnTx/>
              <a:uFillTx/>
              <a:latin typeface="Gill Sans MT"/>
              <a:ea typeface="+mn-ea"/>
              <a:cs typeface="+mn-cs"/>
            </a:endParaRPr>
          </a:p>
        </p:txBody>
      </p:sp>
      <p:pic>
        <p:nvPicPr>
          <p:cNvPr id="5" name="图片 6">
            <a:extLst>
              <a:ext uri="{FF2B5EF4-FFF2-40B4-BE49-F238E27FC236}">
                <a16:creationId xmlns:a16="http://schemas.microsoft.com/office/drawing/2014/main" xmlns="" id="{A6EDA7B3-26B1-A44A-91D0-51EC1D219022}"/>
              </a:ext>
            </a:extLst>
          </p:cNvPr>
          <p:cNvPicPr>
            <a:picLocks noChangeAspect="1"/>
          </p:cNvPicPr>
          <p:nvPr/>
        </p:nvPicPr>
        <p:blipFill>
          <a:blip r:embed="rId3"/>
          <a:stretch>
            <a:fillRect/>
          </a:stretch>
        </p:blipFill>
        <p:spPr>
          <a:xfrm>
            <a:off x="6005205" y="1182409"/>
            <a:ext cx="2215692" cy="1153374"/>
          </a:xfrm>
          <a:prstGeom prst="rect">
            <a:avLst/>
          </a:prstGeom>
        </p:spPr>
      </p:pic>
      <p:grpSp>
        <p:nvGrpSpPr>
          <p:cNvPr id="6" name="组合 60">
            <a:extLst>
              <a:ext uri="{FF2B5EF4-FFF2-40B4-BE49-F238E27FC236}">
                <a16:creationId xmlns:a16="http://schemas.microsoft.com/office/drawing/2014/main" xmlns="" id="{C2060C8F-795C-428E-8341-02FF07D45842}"/>
              </a:ext>
            </a:extLst>
          </p:cNvPr>
          <p:cNvGrpSpPr/>
          <p:nvPr/>
        </p:nvGrpSpPr>
        <p:grpSpPr>
          <a:xfrm>
            <a:off x="4565864" y="2656353"/>
            <a:ext cx="3866537" cy="1412383"/>
            <a:chOff x="4619359" y="2982662"/>
            <a:chExt cx="5185407" cy="1894150"/>
          </a:xfrm>
        </p:grpSpPr>
        <p:sp>
          <p:nvSpPr>
            <p:cNvPr id="7" name="文本框 13">
              <a:extLst>
                <a:ext uri="{FF2B5EF4-FFF2-40B4-BE49-F238E27FC236}">
                  <a16:creationId xmlns:a16="http://schemas.microsoft.com/office/drawing/2014/main" xmlns="" id="{AA319194-F7B3-2D49-A8BA-148D4732C349}"/>
                </a:ext>
              </a:extLst>
            </p:cNvPr>
            <p:cNvSpPr txBox="1"/>
            <p:nvPr/>
          </p:nvSpPr>
          <p:spPr>
            <a:xfrm>
              <a:off x="4619359" y="2982662"/>
              <a:ext cx="963847" cy="3714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sensor</a:t>
              </a:r>
              <a:endPar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15">
              <a:extLst>
                <a:ext uri="{FF2B5EF4-FFF2-40B4-BE49-F238E27FC236}">
                  <a16:creationId xmlns:a16="http://schemas.microsoft.com/office/drawing/2014/main" xmlns="" id="{BAACA5F1-8B4F-C440-9581-BEB5CFE08301}"/>
                </a:ext>
              </a:extLst>
            </p:cNvPr>
            <p:cNvSpPr txBox="1"/>
            <p:nvPr/>
          </p:nvSpPr>
          <p:spPr>
            <a:xfrm>
              <a:off x="5159686" y="3889006"/>
              <a:ext cx="10038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Gill Sans MT"/>
                  <a:ea typeface="华文中宋" panose="02010600040101010101" pitchFamily="2" charset="-122"/>
                  <a:cs typeface="+mn-cs"/>
                </a:rPr>
                <a:t>接收器</a:t>
              </a:r>
            </a:p>
          </p:txBody>
        </p:sp>
        <p:sp>
          <p:nvSpPr>
            <p:cNvPr id="9" name="文本框 18">
              <a:extLst>
                <a:ext uri="{FF2B5EF4-FFF2-40B4-BE49-F238E27FC236}">
                  <a16:creationId xmlns:a16="http://schemas.microsoft.com/office/drawing/2014/main" xmlns="" id="{FEC86222-93F7-174D-8A80-9AC60EC9D43E}"/>
                </a:ext>
              </a:extLst>
            </p:cNvPr>
            <p:cNvSpPr txBox="1"/>
            <p:nvPr/>
          </p:nvSpPr>
          <p:spPr>
            <a:xfrm>
              <a:off x="8786671" y="4381135"/>
              <a:ext cx="1018095" cy="3714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cloud</a:t>
              </a:r>
              <a:endPar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19">
              <a:extLst>
                <a:ext uri="{FF2B5EF4-FFF2-40B4-BE49-F238E27FC236}">
                  <a16:creationId xmlns:a16="http://schemas.microsoft.com/office/drawing/2014/main" xmlns="" id="{3AA5B56C-9849-434F-B5E5-CD4A918C1462}"/>
                </a:ext>
              </a:extLst>
            </p:cNvPr>
            <p:cNvPicPr>
              <a:picLocks noChangeAspect="1"/>
            </p:cNvPicPr>
            <p:nvPr/>
          </p:nvPicPr>
          <p:blipFill>
            <a:blip r:embed="rId4">
              <a:extLst>
                <a:ext uri="{837473B0-CC2E-450A-ABE3-18F120FF3D39}">
                  <a1611:picAttrSrcUrl xmlns="" xmlns:a1611="http://schemas.microsoft.com/office/drawing/2016/11/main" r:id="rId9"/>
                </a:ext>
              </a:extLst>
            </a:blip>
            <a:stretch>
              <a:fillRect/>
            </a:stretch>
          </p:blipFill>
          <p:spPr>
            <a:xfrm>
              <a:off x="4662580" y="3222088"/>
              <a:ext cx="890558" cy="687511"/>
            </a:xfrm>
            <a:prstGeom prst="rect">
              <a:avLst/>
            </a:prstGeom>
          </p:spPr>
        </p:pic>
        <p:grpSp>
          <p:nvGrpSpPr>
            <p:cNvPr id="11" name="组合 35">
              <a:extLst>
                <a:ext uri="{FF2B5EF4-FFF2-40B4-BE49-F238E27FC236}">
                  <a16:creationId xmlns:a16="http://schemas.microsoft.com/office/drawing/2014/main" xmlns="" id="{2A62AD3B-9FEA-432A-A5D3-391492D5DD91}"/>
                </a:ext>
              </a:extLst>
            </p:cNvPr>
            <p:cNvGrpSpPr/>
            <p:nvPr/>
          </p:nvGrpSpPr>
          <p:grpSpPr>
            <a:xfrm>
              <a:off x="8178913" y="3555968"/>
              <a:ext cx="1583532" cy="833994"/>
              <a:chOff x="-1156085" y="2734455"/>
              <a:chExt cx="1120500" cy="590130"/>
            </a:xfrm>
          </p:grpSpPr>
          <p:pic>
            <p:nvPicPr>
              <p:cNvPr id="19" name="图片 30">
                <a:extLst>
                  <a:ext uri="{FF2B5EF4-FFF2-40B4-BE49-F238E27FC236}">
                    <a16:creationId xmlns:a16="http://schemas.microsoft.com/office/drawing/2014/main" xmlns="" id="{B4B74CE3-EBF8-42CF-B042-5B448E3A6BE0}"/>
                  </a:ext>
                </a:extLst>
              </p:cNvPr>
              <p:cNvPicPr>
                <a:picLocks noChangeAspect="1"/>
              </p:cNvPicPr>
              <p:nvPr/>
            </p:nvPicPr>
            <p:blipFill>
              <a:blip r:embed="rId10"/>
              <a:stretch>
                <a:fillRect/>
              </a:stretch>
            </p:blipFill>
            <p:spPr>
              <a:xfrm>
                <a:off x="-1156085" y="2734455"/>
                <a:ext cx="1120500" cy="590130"/>
              </a:xfrm>
              <a:prstGeom prst="rect">
                <a:avLst/>
              </a:prstGeom>
            </p:spPr>
          </p:pic>
          <p:pic>
            <p:nvPicPr>
              <p:cNvPr id="20" name="图片 32">
                <a:extLst>
                  <a:ext uri="{FF2B5EF4-FFF2-40B4-BE49-F238E27FC236}">
                    <a16:creationId xmlns:a16="http://schemas.microsoft.com/office/drawing/2014/main" xmlns="" id="{C1C782EB-9E75-4C04-88F5-25305970849B}"/>
                  </a:ext>
                </a:extLst>
              </p:cNvPr>
              <p:cNvPicPr>
                <a:picLocks noChangeAspect="1"/>
              </p:cNvPicPr>
              <p:nvPr/>
            </p:nvPicPr>
            <p:blipFill>
              <a:blip r:embed="rId11"/>
              <a:stretch>
                <a:fillRect/>
              </a:stretch>
            </p:blipFill>
            <p:spPr>
              <a:xfrm>
                <a:off x="-837715" y="2808518"/>
                <a:ext cx="465601" cy="465601"/>
              </a:xfrm>
              <a:prstGeom prst="rect">
                <a:avLst/>
              </a:prstGeom>
            </p:spPr>
          </p:pic>
        </p:grpSp>
        <p:pic>
          <p:nvPicPr>
            <p:cNvPr id="12" name="图片 39">
              <a:extLst>
                <a:ext uri="{FF2B5EF4-FFF2-40B4-BE49-F238E27FC236}">
                  <a16:creationId xmlns:a16="http://schemas.microsoft.com/office/drawing/2014/main" xmlns="" id="{DA8E1AA9-3648-4505-AED8-1F47C1468B1B}"/>
                </a:ext>
              </a:extLst>
            </p:cNvPr>
            <p:cNvPicPr>
              <a:picLocks noChangeAspect="1"/>
            </p:cNvPicPr>
            <p:nvPr/>
          </p:nvPicPr>
          <p:blipFill>
            <a:blip r:embed="rId12"/>
            <a:stretch>
              <a:fillRect/>
            </a:stretch>
          </p:blipFill>
          <p:spPr>
            <a:xfrm>
              <a:off x="4743967" y="4042816"/>
              <a:ext cx="714631" cy="833996"/>
            </a:xfrm>
            <a:prstGeom prst="rect">
              <a:avLst/>
            </a:prstGeom>
          </p:spPr>
        </p:pic>
        <p:sp>
          <p:nvSpPr>
            <p:cNvPr id="13" name="矩形 40">
              <a:extLst>
                <a:ext uri="{FF2B5EF4-FFF2-40B4-BE49-F238E27FC236}">
                  <a16:creationId xmlns:a16="http://schemas.microsoft.com/office/drawing/2014/main" xmlns="" id="{8BC8EC02-CE92-485C-A299-8FE8EEE212CD}"/>
                </a:ext>
              </a:extLst>
            </p:cNvPr>
            <p:cNvSpPr/>
            <p:nvPr/>
          </p:nvSpPr>
          <p:spPr>
            <a:xfrm>
              <a:off x="6139824" y="3411593"/>
              <a:ext cx="1053571" cy="297572"/>
            </a:xfrm>
            <a:prstGeom prst="rect">
              <a:avLst/>
            </a:prstGeom>
            <a:solidFill>
              <a:srgbClr val="78418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prstClr val="white"/>
                  </a:solidFill>
                  <a:effectLst/>
                  <a:uLnTx/>
                  <a:uFillTx/>
                  <a:latin typeface="Gill Sans MT"/>
                  <a:ea typeface="华文中宋" panose="02010600040101010101" pitchFamily="2" charset="-122"/>
                  <a:cs typeface="+mn-cs"/>
                </a:rPr>
                <a:t>transmitter</a:t>
              </a:r>
              <a:endParaRPr kumimoji="0" lang="zh-CN" altLang="en-US" sz="1000" b="0" i="0" u="none" strike="noStrike" kern="1200" cap="none" spc="0" normalizeH="0" baseline="0" noProof="0" dirty="0">
                <a:ln>
                  <a:noFill/>
                </a:ln>
                <a:solidFill>
                  <a:prstClr val="white"/>
                </a:solidFill>
                <a:effectLst/>
                <a:uLnTx/>
                <a:uFillTx/>
                <a:latin typeface="Gill Sans MT"/>
                <a:ea typeface="华文中宋" panose="02010600040101010101" pitchFamily="2" charset="-122"/>
                <a:cs typeface="+mn-cs"/>
              </a:endParaRPr>
            </a:p>
          </p:txBody>
        </p:sp>
        <p:sp>
          <p:nvSpPr>
            <p:cNvPr id="14" name="矩形 41">
              <a:extLst>
                <a:ext uri="{FF2B5EF4-FFF2-40B4-BE49-F238E27FC236}">
                  <a16:creationId xmlns:a16="http://schemas.microsoft.com/office/drawing/2014/main" xmlns="" id="{DA477A49-55FC-419D-AE39-EE80B4AD2487}"/>
                </a:ext>
              </a:extLst>
            </p:cNvPr>
            <p:cNvSpPr/>
            <p:nvPr/>
          </p:nvSpPr>
          <p:spPr>
            <a:xfrm>
              <a:off x="6151178" y="4304198"/>
              <a:ext cx="1042219" cy="297572"/>
            </a:xfrm>
            <a:prstGeom prst="rect">
              <a:avLst/>
            </a:prstGeom>
            <a:solidFill>
              <a:srgbClr val="78418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Gill Sans MT"/>
                  <a:ea typeface="华文中宋" panose="02010600040101010101" pitchFamily="2" charset="-122"/>
                  <a:cs typeface="+mn-cs"/>
                </a:rPr>
                <a:t>r</a:t>
              </a:r>
              <a:r>
                <a:rPr kumimoji="0" lang="en-US" altLang="zh-CN" sz="1200" b="0" i="0" u="none" strike="noStrike" kern="1200" cap="none" spc="0" normalizeH="0" baseline="0" noProof="0" dirty="0" smtClean="0">
                  <a:ln>
                    <a:noFill/>
                  </a:ln>
                  <a:solidFill>
                    <a:prstClr val="white"/>
                  </a:solidFill>
                  <a:effectLst/>
                  <a:uLnTx/>
                  <a:uFillTx/>
                  <a:latin typeface="Gill Sans MT"/>
                  <a:ea typeface="华文中宋" panose="02010600040101010101" pitchFamily="2" charset="-122"/>
                  <a:cs typeface="+mn-cs"/>
                </a:rPr>
                <a:t>eceiver</a:t>
              </a:r>
              <a:endParaRPr kumimoji="0" lang="zh-CN" altLang="en-US" sz="1200" b="0" i="0" u="none" strike="noStrike" kern="1200" cap="none" spc="0" normalizeH="0" baseline="0" noProof="0" dirty="0">
                <a:ln>
                  <a:noFill/>
                </a:ln>
                <a:solidFill>
                  <a:prstClr val="white"/>
                </a:solidFill>
                <a:effectLst/>
                <a:uLnTx/>
                <a:uFillTx/>
                <a:latin typeface="Gill Sans MT"/>
                <a:ea typeface="华文中宋" panose="02010600040101010101" pitchFamily="2" charset="-122"/>
                <a:cs typeface="+mn-cs"/>
              </a:endParaRPr>
            </a:p>
          </p:txBody>
        </p:sp>
        <p:sp>
          <p:nvSpPr>
            <p:cNvPr id="15" name="箭头: 右 43">
              <a:extLst>
                <a:ext uri="{FF2B5EF4-FFF2-40B4-BE49-F238E27FC236}">
                  <a16:creationId xmlns:a16="http://schemas.microsoft.com/office/drawing/2014/main" xmlns="" id="{CBC7F3A6-D063-43F7-84D5-0005D84EE516}"/>
                </a:ext>
              </a:extLst>
            </p:cNvPr>
            <p:cNvSpPr/>
            <p:nvPr/>
          </p:nvSpPr>
          <p:spPr>
            <a:xfrm>
              <a:off x="7271447" y="3418493"/>
              <a:ext cx="949377" cy="305580"/>
            </a:xfrm>
            <a:prstGeom prst="rightArrow">
              <a:avLst/>
            </a:prstGeom>
            <a:solidFill>
              <a:srgbClr val="92D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ill Sans MT"/>
                <a:ea typeface="华文中宋" panose="02010600040101010101" pitchFamily="2" charset="-122"/>
                <a:cs typeface="+mn-cs"/>
              </a:endParaRPr>
            </a:p>
          </p:txBody>
        </p:sp>
        <p:sp>
          <p:nvSpPr>
            <p:cNvPr id="16" name="箭头: 左 44">
              <a:extLst>
                <a:ext uri="{FF2B5EF4-FFF2-40B4-BE49-F238E27FC236}">
                  <a16:creationId xmlns:a16="http://schemas.microsoft.com/office/drawing/2014/main" xmlns="" id="{5CBF49E3-8939-4354-80C3-DD79ACC908A7}"/>
                </a:ext>
              </a:extLst>
            </p:cNvPr>
            <p:cNvSpPr/>
            <p:nvPr/>
          </p:nvSpPr>
          <p:spPr>
            <a:xfrm>
              <a:off x="7246567" y="4280235"/>
              <a:ext cx="949377" cy="343434"/>
            </a:xfrm>
            <a:prstGeom prst="leftArrow">
              <a:avLst/>
            </a:prstGeom>
            <a:solidFill>
              <a:srgbClr val="92D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ill Sans MT"/>
                <a:ea typeface="华文中宋" panose="02010600040101010101" pitchFamily="2" charset="-122"/>
                <a:cs typeface="+mn-cs"/>
              </a:endParaRPr>
            </a:p>
          </p:txBody>
        </p:sp>
        <p:cxnSp>
          <p:nvCxnSpPr>
            <p:cNvPr id="17" name="直接箭头连接符 46">
              <a:extLst>
                <a:ext uri="{FF2B5EF4-FFF2-40B4-BE49-F238E27FC236}">
                  <a16:creationId xmlns:a16="http://schemas.microsoft.com/office/drawing/2014/main" xmlns="" id="{B76DB3CF-F800-4B3E-995A-8F583427FF15}"/>
                </a:ext>
              </a:extLst>
            </p:cNvPr>
            <p:cNvCxnSpPr>
              <a:cxnSpLocks/>
              <a:stCxn id="10" idx="3"/>
              <a:endCxn id="13" idx="1"/>
            </p:cNvCxnSpPr>
            <p:nvPr/>
          </p:nvCxnSpPr>
          <p:spPr>
            <a:xfrm flipV="1">
              <a:off x="5553138" y="3560379"/>
              <a:ext cx="586686" cy="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49">
              <a:extLst>
                <a:ext uri="{FF2B5EF4-FFF2-40B4-BE49-F238E27FC236}">
                  <a16:creationId xmlns:a16="http://schemas.microsoft.com/office/drawing/2014/main" xmlns="" id="{B1566900-8968-47CF-8DB7-48BB99324CBD}"/>
                </a:ext>
              </a:extLst>
            </p:cNvPr>
            <p:cNvCxnSpPr>
              <a:cxnSpLocks/>
              <a:stCxn id="14" idx="1"/>
              <a:endCxn id="12" idx="3"/>
            </p:cNvCxnSpPr>
            <p:nvPr/>
          </p:nvCxnSpPr>
          <p:spPr>
            <a:xfrm flipH="1">
              <a:off x="5458598" y="4452983"/>
              <a:ext cx="692579"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1"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22171" y="1218029"/>
            <a:ext cx="1082134" cy="1082134"/>
          </a:xfrm>
          <a:prstGeom prst="rect">
            <a:avLst/>
          </a:prstGeom>
        </p:spPr>
      </p:pic>
      <p:sp>
        <p:nvSpPr>
          <p:cNvPr id="22" name="TextBox 21"/>
          <p:cNvSpPr txBox="1"/>
          <p:nvPr/>
        </p:nvSpPr>
        <p:spPr>
          <a:xfrm>
            <a:off x="5311130" y="2304896"/>
            <a:ext cx="19089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A81A16"/>
                </a:solidFill>
                <a:effectLst/>
                <a:uLnTx/>
                <a:uFillTx/>
                <a:latin typeface="Gill Sans MT"/>
                <a:ea typeface="华文中宋" panose="02010600040101010101" pitchFamily="2" charset="-122"/>
                <a:cs typeface="+mn-cs"/>
              </a:rPr>
              <a:t>communication</a:t>
            </a:r>
            <a:endParaRPr kumimoji="0" lang="en-US" sz="1800" b="1" i="0" u="none" strike="noStrike" kern="1200" cap="none" spc="0" normalizeH="0" baseline="0" noProof="0" dirty="0">
              <a:ln>
                <a:noFill/>
              </a:ln>
              <a:solidFill>
                <a:srgbClr val="A81A16"/>
              </a:solidFill>
              <a:effectLst/>
              <a:uLnTx/>
              <a:uFillTx/>
              <a:latin typeface="Gill Sans MT"/>
              <a:ea typeface="+mn-ea"/>
              <a:cs typeface="+mn-cs"/>
            </a:endParaRPr>
          </a:p>
        </p:txBody>
      </p:sp>
      <p:sp>
        <p:nvSpPr>
          <p:cNvPr id="23" name="TextBox 22"/>
          <p:cNvSpPr txBox="1"/>
          <p:nvPr/>
        </p:nvSpPr>
        <p:spPr>
          <a:xfrm>
            <a:off x="5978375" y="3973934"/>
            <a:ext cx="9830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A81A16"/>
                </a:solidFill>
                <a:effectLst/>
                <a:uLnTx/>
                <a:uFillTx/>
                <a:latin typeface="Gill Sans MT"/>
                <a:ea typeface="华文中宋" panose="02010600040101010101" pitchFamily="2" charset="-122"/>
                <a:cs typeface="+mn-cs"/>
              </a:rPr>
              <a:t>latency</a:t>
            </a:r>
            <a:endParaRPr kumimoji="0" lang="en-US" sz="1800" b="1" i="0" u="none" strike="noStrike" kern="1200" cap="none" spc="0" normalizeH="0" baseline="0" noProof="0" dirty="0">
              <a:ln>
                <a:noFill/>
              </a:ln>
              <a:solidFill>
                <a:srgbClr val="A81A16"/>
              </a:solidFill>
              <a:effectLst/>
              <a:uLnTx/>
              <a:uFillTx/>
              <a:latin typeface="Gill Sans MT"/>
              <a:ea typeface="+mn-ea"/>
              <a:cs typeface="+mn-cs"/>
            </a:endParaRPr>
          </a:p>
        </p:txBody>
      </p:sp>
      <p:sp>
        <p:nvSpPr>
          <p:cNvPr id="25" name="文本框 13">
            <a:extLst>
              <a:ext uri="{FF2B5EF4-FFF2-40B4-BE49-F238E27FC236}">
                <a16:creationId xmlns:a16="http://schemas.microsoft.com/office/drawing/2014/main" xmlns="" id="{AA319194-F7B3-2D49-A8BA-148D4732C349}"/>
              </a:ext>
            </a:extLst>
          </p:cNvPr>
          <p:cNvSpPr txBox="1"/>
          <p:nvPr/>
        </p:nvSpPr>
        <p:spPr>
          <a:xfrm>
            <a:off x="4565864" y="4159435"/>
            <a:ext cx="80942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actuator</a:t>
            </a:r>
            <a:endPar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6" name="Picture 25"/>
          <p:cNvPicPr>
            <a:picLocks noChangeAspect="1"/>
          </p:cNvPicPr>
          <p:nvPr/>
        </p:nvPicPr>
        <p:blipFill>
          <a:blip r:embed="rId14">
            <a:clrChange>
              <a:clrFrom>
                <a:srgbClr val="FFFFFF"/>
              </a:clrFrom>
              <a:clrTo>
                <a:srgbClr val="FFFFFF">
                  <a:alpha val="0"/>
                </a:srgbClr>
              </a:clrTo>
            </a:clrChange>
          </a:blip>
          <a:stretch>
            <a:fillRect/>
          </a:stretch>
        </p:blipFill>
        <p:spPr>
          <a:xfrm>
            <a:off x="428628" y="1213430"/>
            <a:ext cx="3647241" cy="1460088"/>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880689" y="2882328"/>
            <a:ext cx="2816281" cy="92333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mn-cs"/>
              </a:rPr>
              <a:t> </a:t>
            </a:r>
            <a:r>
              <a:rPr kumimoji="0" lang="en-US" sz="1800" b="1" i="0" u="none" strike="noStrike" kern="1200" cap="none" spc="0" normalizeH="0" baseline="0" noProof="0" dirty="0">
                <a:ln>
                  <a:noFill/>
                </a:ln>
                <a:solidFill>
                  <a:srgbClr val="A81A16"/>
                </a:solidFill>
                <a:effectLst/>
                <a:uLnTx/>
                <a:uFillTx/>
                <a:latin typeface="Gill Sans MT"/>
                <a:ea typeface="+mn-ea"/>
                <a:cs typeface="+mn-cs"/>
              </a:rPr>
              <a:t>long training time limits ML researcher’s productivity</a:t>
            </a:r>
          </a:p>
        </p:txBody>
      </p:sp>
      <p:sp>
        <p:nvSpPr>
          <p:cNvPr id="31" name="Rectangle 30"/>
          <p:cNvSpPr/>
          <p:nvPr/>
        </p:nvSpPr>
        <p:spPr>
          <a:xfrm>
            <a:off x="2284694" y="4506721"/>
            <a:ext cx="456233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smtClean="0">
                <a:ln>
                  <a:noFill/>
                </a:ln>
                <a:solidFill>
                  <a:prstClr val="black"/>
                </a:solidFill>
                <a:effectLst/>
                <a:uLnTx/>
                <a:uFillTx/>
                <a:latin typeface="Gill Sans MT"/>
                <a:ea typeface="+mn-ea"/>
                <a:cs typeface="+mn-cs"/>
              </a:rPr>
              <a:t>processing </a:t>
            </a:r>
            <a:r>
              <a:rPr kumimoji="0" lang="en-US" sz="1800" b="1" i="1" u="none" strike="noStrike" kern="1200" cap="none" spc="0" normalizeH="0" baseline="0" noProof="0" dirty="0">
                <a:ln>
                  <a:noFill/>
                </a:ln>
                <a:solidFill>
                  <a:prstClr val="black"/>
                </a:solidFill>
                <a:effectLst/>
                <a:uLnTx/>
                <a:uFillTx/>
                <a:latin typeface="Gill Sans MT"/>
                <a:ea typeface="+mn-ea"/>
                <a:cs typeface="+mn-cs"/>
              </a:rPr>
              <a:t>at “Edge” instead of the “Cloud”</a:t>
            </a:r>
          </a:p>
        </p:txBody>
      </p:sp>
    </p:spTree>
    <p:extLst>
      <p:ext uri="{BB962C8B-B14F-4D97-AF65-F5344CB8AC3E}">
        <p14:creationId xmlns:p14="http://schemas.microsoft.com/office/powerpoint/2010/main" val="3777699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568.804"/>
  <p:tag name="LATEXADDIN" val="\documentclass{article}&#10;\usepackage{amsmath}&#10;\usepackage{amssymb}&#10;\usepackage{mathrsfs}&#10;\usepackage{bm}&#10;\newcommand{\bs}[1]{{\bm{#1}}}&#10;\pagestyle{empty}&#10;\begin{document}&#10;&#10;$\bm\Theta=\textrm{diag}(\beta \theta_1,\cdots,\beta \theta_M)$ \\&#10;\textrm{with} $\theta_m=e^{j\varphi_m}, \varphi_m\in[0,2\pi)$&#10;\end{document}"/>
  <p:tag name="IGUANATEXSIZE" val="18"/>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177.7278"/>
  <p:tag name="LATEXADDIN" val="\documentclass{article}&#10;\usepackage{amsmath}&#10;\usepackage{bm}&#10;\newcommand{\bs}[1]{{\bm{#1}}}&#10;\pagestyle{empty}&#10;\begin{document}&#10;$\bm{v}_{nk}$&#10;\end{document}"/>
  <p:tag name="IGUANATEXSIZE" val="18"/>
  <p:tag name="IGUANATEXCURSOR" val="139"/>
  <p:tag name="TRANSPARENCY" val="True"/>
  <p:tag name="FILENAME" val=""/>
  <p:tag name="LATEXENGINEID" val="0"/>
  <p:tag name="TEMPFOLDER" val="c:\temp\"/>
  <p:tag name="LATEXFORMHEIGHT" val="310.8"/>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05.9617"/>
  <p:tag name="LATEXADDIN" val="\documentclass{article}&#10;\usepackage{amsmath}&#10;\usepackage{bm}&#10;\newcommand{\bs}[1]{{\bm{#1}}}&#10;\pagestyle{empty}&#10;\begin{document}&#10;$k\in\mathcal{K}$&#10;\end{document}"/>
  <p:tag name="IGUANATEXSIZE" val="18"/>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05.9617"/>
  <p:tag name="LATEXADDIN" val="\documentclass{article}&#10;\usepackage{amsmath}&#10;\usepackage{bm}&#10;\newcommand{\bs}[1]{{\bm{#1}}}&#10;\pagestyle{empty}&#10;\begin{document}&#10;$k\in\mathcal{K}$&#10;\end{document}"/>
  <p:tag name="IGUANATEXSIZE" val="18"/>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266.592"/>
  <p:tag name="LATEXADDIN" val="\documentclass{article}&#10;\usepackage{amsmath}&#10;\usepackage{bm}&#10;\newcommand{\bs}[1]{{\bm{#1}}}&#10;\pagestyle{empty}&#10;\begin{document}&#10;$y_{k}=\sum_{n \in \mathcal{N}}\bm{g}_{n k}^{\mathrm{H}} \bm{x}_{n}+z_{k}$&#10;\end{document}"/>
  <p:tag name="IGUANATEXSIZE" val="18"/>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1664.042"/>
  <p:tag name="LATEXADDIN" val="\documentclass{article}&#10;\usepackage{amsmath}&#10;\usepackage{bm}&#10;\newcommand{\bs}[1]{{\bm{#1}}}&#10;\pagestyle{empty}&#10;\begin{document}&#10;$\boldsymbol{g}_{n k}=\underbrace{\boldsymbol{h}_{\mathrm{d}, n k}}_{\text {direct link}}+\quad\underbrace{\boldsymbol{G}_{n}^{\mathrm{H}}\boldsymbol{\Theta}^{\mathrm{H}} \boldsymbol{h}_{\mathrm{r}, k}}_{\text {reflected link}}$&#10;\end{document}"/>
  <p:tag name="IGUANATEXSIZE" val="18"/>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6.99291"/>
  <p:tag name="LATEXADDIN" val="\documentclass{article}&#10;\usepackage{amsmath}&#10;\usepackage{amssymb}&#10;\usepackage{bm}&#10;\newcommand{\bs}[1]{{\bm{#1}}}&#10;\pagestyle{empty}&#10;\begin{document}&#10;$k$&#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21.4473"/>
  <p:tag name="LATEXADDIN" val="\documentclass{article}&#10;\usepackage{amsmath}&#10;\usepackage{bm}&#10;\newcommand{\bs}[1]{{\bm{#1}}}&#10;\pagestyle{empty}&#10;\begin{document}&#10;$\mathcal{A}_{n} \subseteq \mathcal{K}$&#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6.99291"/>
  <p:tag name="LATEXADDIN" val="\documentclass{article}&#10;\usepackage{amsmath}&#10;\usepackage{amssymb}&#10;\usepackage{bm}&#10;\newcommand{\bs}[1]{{\bm{#1}}}&#10;\pagestyle{empty}&#10;\begin{document}&#10;$k$&#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3114.361"/>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 \begin{eqnarray}\label{prob:original problem}&#10; %&amp;\mathscr{P}_\textrm{original}:\quad \quad \quad \quad \quad  \nonumber \\&#10; \hspace{-4em}&amp;\mathscr{P}_\textrm{original}:{\underset{\A,\{\bm{v}_{nk}\},\bm{\Theta}}{\mathrm{minimize}}} &amp;\sum_{n \in \mathcal{N}} \frac{1}{\eta_{n}} \sum_{k \in \mathcal{A}_{n}}\left\|v_{n k}\right\|_{2}^{2}+\sum_{n \in \mathcal{N}} \sum_{k \in \mathcal{A}_{n}} P_{n k}^{\mathrm{c}} \nonumber\\&#10; \hspace{-5em}&amp;\quad\quad\quad\quad\mathrm{subject~to} &amp;\textrm{SINR}_k\left(\A\right) \geq \gamma_k, ~~\forall\,k\in\K, \label{cons:sinr_downlink}\nonumber\\&#10;\hspace{-5em}&amp; \quad &amp;\sum_{k\in\A_n}\left\|\bm{v}_{nk} \right\|_2^2 \leq P_{n,\textrm{max}},~\forall\,n\in\N, \label{cons:power_downlink}\nonumber\\&#10;\hspace{-5em}&amp; \quad \quad \quad \quad \quad &amp;|\theta_m| = 1, ~~\forall\,m\in\M, \nonumber \label{cons:phase_downlink}&#10; \end{eqnarray}&#10;\end{document}"/>
  <p:tag name="IGUANATEXSIZE" val="15"/>
  <p:tag name="IGUANATEXCURSOR" val="1304"/>
  <p:tag name="TRANSPARENCY" val="True"/>
  <p:tag name="FILENAME" val=""/>
  <p:tag name="LATEXENGINEID" val="0"/>
  <p:tag name="TEMPFOLDER" val="c:\temp\"/>
  <p:tag name="LATEXFORMHEIGHT" val="355.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72.6284"/>
  <p:tag name="LATEXADDIN" val="\documentclass{article}&#10;\usepackage{amsmath}&#10;\usepackage{bm}&#10;\newcommand{\bs}[1]{{\bm{#1}}}&#10;\pagestyle{empty}&#10;\begin{document}&#10;$\mathcal{A}=\left(\mathcal{A}_{1}, \ldots, \mathcal{A}_{N}\right)$&#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RIGINALHEIGHT" val="84.75"/>
  <p:tag name="ORIGINALWIDTH" val="126"/>
  <p:tag name="OUTPUTDPI" val="1200"/>
  <p:tag name="LATEXADDIN" val="\documentclass{article}&#10;\usepackage{amsmath}&#10;\usepackage{amssymb}&#10;\usepackage{mathrsfs}&#10;\usepackage{bm}&#10;\newcommand{\bs}[1]{{\bm{#1}}}&#10;\pagestyle{empty}&#10;\begin{document}&#10;&#10;$M$&#10;&#10;&#10;\end{document}"/>
  <p:tag name="IGUANATEXSIZE" val="18"/>
  <p:tag name="IGUANATEXCURSOR" val="174"/>
  <p:tag name="TRANSPARENCY" val="True"/>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96.73788"/>
  <p:tag name="LATEXADDIN" val="\documentclass{article}&#10;\usepackage{amsmath}&#10;\usepackage{bm}&#10;\newcommand{\bs}[1]{{\bm{#1}}}&#10;\pagestyle{empty}&#10;\begin{document}&#10;$\mathcal{A}$&#10;\end{document}"/>
  <p:tag name="IGUANATEXSIZE" val="18"/>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0.375"/>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pagestyle{empty}&#10;&#10;\begin{document}&#10;$k\notin\A_n \Leftrightarrow \bm{v}_{nk}=\bm{0}$&#10;\end{document}&#10;"/>
  <p:tag name="IGUANATEXSIZE" val="18"/>
  <p:tag name="IGUANATEXCURSOR" val="67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944.132"/>
  <p:tag name="ORIGINALWIDTH" val="3576.303"/>
  <p:tag name="LATEXADDIN" val="\documentclass{article}&#10;\usepackage{amsmath}&#10;\usepackage{amssymb}&#10;\usepackage{bm}&#10;\newcommand{\bs}[1]{{\bm{#1}}}&#10;\pagestyle{empty}&#10;\begin{document}&#10;\begin{eqnarray}&#10;\hspace{-5em}\operatorname{SINR}_{k}(\mathcal{A})=\frac{\left|\sum_{n \in \mathcal{N}} \mathbf{1}_{\left\{k \in \mathcal{A}_{n}\right\}}\boldsymbol{g}_{n k}^{\mathrm{H}} \boldsymbol{v}_{n k}\right|^{2}}{\sum_{l \neq k}\left|\sum_{n \in \mathcal{N}} \mathbf{1}_{\left\{l \in \mathcal{A}_{n}\right\}}\boldsymbol{g}_{n k}^{\mathrm{H}} \boldsymbol{v}_{n l}\right|^{2}+\sigma_{k}^{2}} \nonumber&#10;\end{eqnarray}&#10;\vspace{-1em}&#10;\begin{eqnarray}&#10;\Rightarrow \operatorname{SINR}_{k}=\frac{\left|\sum_{n \in \mathcal{N}} \boldsymbol{g}_{n k}^{\mathrm{H}} \boldsymbol{v}_{n k}\right|^{2}}{\sum_{l \neq k}\left|\sum_{n \in \mathcal{N}} \boldsymbol{g}_{n k}^{\mathrm{H}} \boldsymbol{v}_{n l}\right|^{2}+\sigma_{k}^{2}}, \textrm{where}~\bm{v}_{nk}=\bm{0}~\textrm{if}~k\notin \mathcal{A}_n\nonumber&#10;\end{eqnarray}&#10;\end{document}"/>
  <p:tag name="IGUANATEXSIZE" val="16"/>
  <p:tag name="IGUANATEXCURSOR" val="674"/>
  <p:tag name="TRANSPARENCY" val="True"/>
  <p:tag name="FILENAME" val=""/>
  <p:tag name="LATEXENGINEID" val="0"/>
  <p:tag name="TEMPFOLDER" val="c:\temp\"/>
  <p:tag name="LATEXFORMHEIGHT" val="309"/>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2600.675"/>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pagestyle{empty}&#10;\begin{document}&#10;$\sum_{n \in \mathcal{N}} \sum_{k \in \mathcal{A}_{n}} P_{nk}^{\mathrm{c}} \Rightarrow \sum_{n \in \mathcal{N}} \sum_{k \in \mathcal{K}} \bm{1}_{\{\bm{v}_{nk}=\bm{0}\}}P_{nk}^{\mathrm{c}}$&#10;\end{document}&#10;"/>
  <p:tag name="IGUANATEXSIZE" val="18"/>
  <p:tag name="IGUANATEXCURSOR" val="78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96.73788"/>
  <p:tag name="LATEXADDIN" val="\documentclass{article}&#10;\usepackage{amsmath}&#10;\usepackage{bm}&#10;\newcommand{\bs}[1]{{\bm{#1}}}&#10;\pagestyle{empty}&#10;\begin{document}&#10;$\mathcal{A}$&#10;\end{document}"/>
  <p:tag name="IGUANATEXSIZE" val="18"/>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025.122"/>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pagestyle{empty}&#10;&#10;\begin{document}&#10;$k\notin\A_n \Leftrightarrow \bm{v}_{nk}^{\D}=\bm{0}$&#10;\end{document}&#10;"/>
  <p:tag name="IGUANATEXSIZE" val="18"/>
  <p:tag name="IGUANATEXCURSOR" val="69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3114.361"/>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 \begin{eqnarray}\label{prob:original problem}&#10; %&amp;\mathscr{P}_\textrm{original}:\quad \quad \quad \quad \quad  \nonumber \\&#10; \hspace{-4em}&amp;\mathscr{P}_\textrm{original}:{\underset{\A,\{\bm{v}_{nk}\},\bm{\Theta}}{\mathrm{minimize}}} &amp;\sum_{n \in \mathcal{N}} \frac{1}{\eta_{n}} \sum_{k \in \mathcal{A}_{n}}\left\|v_{n k}\right\|_{2}^{2}+\sum_{n \in \mathcal{N}} \sum_{k \in \mathcal{A}_{n}} P_{n k}^{\mathrm{c}} \nonumber\\&#10; \hspace{-5em}&amp;\quad\quad\quad\quad\mathrm{subject~to} &amp;\textrm{SINR}_k\left(\A\right) \geq \gamma_k, ~~\forall\,k\in\K, \label{cons:sinr_downlink}\nonumber\\&#10;\hspace{-5em}&amp; \quad &amp;\sum_{k\in\A_n}\left\|\bm{v}_{nk} \right\|_2^2 \leq P_{n,\textrm{max}},~\forall\,n\in\N, \label{cons:power_downlink}\nonumber\\&#10;\hspace{-5em}&amp; \quad \quad \quad \quad \quad &amp;|\theta_m| = 1, ~~\forall\,m\in\M, \nonumber \label{cons:phase_downlink}&#10; \end{eqnarray}&#10;\end{document}"/>
  <p:tag name="IGUANATEXSIZE" val="15"/>
  <p:tag name="IGUANATEXCURSOR" val="1304"/>
  <p:tag name="TRANSPARENCY" val="True"/>
  <p:tag name="FILENAME" val=""/>
  <p:tag name="LATEXENGINEID" val="0"/>
  <p:tag name="TEMPFOLDER" val="c:\temp\"/>
  <p:tag name="LATEXFORMHEIGHT" val="355.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2871.391"/>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narray}\label{prob:groupsparse}&#10;&amp;&amp;\underset{\{\bm{v}_{nk}\},\bm{\Theta}}{\mathrm{minimize}} ~~\sum_{n\in\N}\sum_{k\in\K}\frac{1}{\eta_n}\|\bm{v}_{nk}\|_2^2 + \sum_{n \in \mathcal{N}} \sum_{k \in \mathcal{K}} \bm{1}_{\{\bm{v}_{nk}=\bm{0}\}}P_{nk}^{\mathrm{c}} \nonumber\\&#10;&amp;&amp;\mathrm{subject~to} ~~\mathrm{SINR}_k \geq \gamma_k, ~~\forall\,k\in\K, \nonumber\\&#10;&amp;&amp;\quad \quad \quad \quad \quad \sum_{k\in\K} \|\bm{v}_{nk}\|_2^2 \leq P_n^{\mathrm{max}}, ~~\forall\,n\in\N, \nonumber \\&#10;&amp;&amp; \quad \quad \quad \quad \quad |\theta_m| = 1, ~~\forall\,m\in\M. \nonumber&#10;\end{eqnarray}\end{document}&#10;"/>
  <p:tag name="IGUANATEXSIZE" val="18"/>
  <p:tag name="IGUANATEXCURSOR" val="1196"/>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0.7124"/>
  <p:tag name="LATEXADDIN" val="\documentclass{article}&#10;\usepackage{amsmath}&#10;\usepackage{amssymb}&#10;\usepackage{mathrsfs}&#10;\usepackage{bm}&#10;\pagestyle{empty}&#10;\newcommand{\mini}{\operatorname{minimize}}&#10;\newcommand{\subj}{\operatorname{subject~to}}&#10;\begin{document}&#10;&#10;$\{\bm{v}_{nk}\}$&#10;&#10;\end{document}"/>
  <p:tag name="IGUANATEXSIZE" val="18"/>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RIGINALHEIGHT" val="88.5"/>
  <p:tag name="ORIGINALWIDTH" val="96"/>
  <p:tag name="OUTPUTDPI" val="1200"/>
  <p:tag name="LATEXADDIN" val="\documentclass{article}&#10;\usepackage{amsmath}&#10;\usepackage{amssymb}&#10;\usepackage{mathrsfs}&#10;\usepackage{bm}&#10;\pagestyle{empty}&#10;\newcommand{\mini}{\operatorname{minimize}}&#10;\newcommand{\subj}{\operatorname{subject~to}}&#10;\begin{document}&#10;&#10;$\bm{\Theta}$&#10;&#10;\end{document}"/>
  <p:tag name="IGUANATEXSIZE" val="18"/>
  <p:tag name="IGUANATEXCURSOR" val="241"/>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11.75"/>
  <p:tag name="ORIGINALWIDTH" val="292.5"/>
  <p:tag name="OUTPUTDPI" val="1200"/>
  <p:tag name="LATEXADDIN" val="\documentclass{article}&#10;\usepackage{amsmath}&#10;\usepackage{amssymb}&#10;\usepackage{mathrsfs}&#10;\usepackage{bm}&#10;\newcommand{\bs}[1]{{\bm{#1}}}&#10;\pagestyle{empty}&#10;\begin{document}&#10;&#10;$\beta=1$&#10;\end{document}"/>
  <p:tag name="IGUANATEXSIZE" val="18"/>
  <p:tag name="IGUANATEXCURSOR" val="179"/>
  <p:tag name="TRANSPARENCY" val="True"/>
  <p:tag name="FILENAME" val=""/>
  <p:tag name="INPUTTYPE" val="0"/>
  <p:tag name="LATEXENGINEID" val="0"/>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2871.391"/>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narray}\label{prob:groupsparse}&#10;&amp;&amp;\underset{\{\bm{v}_{nk}\},\bm{\Theta}}{\mathrm{minimize}} ~~\sum_{n\in\N}\sum_{k\in\K}\frac{1}{\eta_n}\|\bm{v}_{nk}\|_2^2 + \sum_{n \in \mathcal{N}} \sum_{k \in \mathcal{K}} \bm{1}_{\{\bm{v}_{nk}=\bm{0}\}}P_{nk}^{\mathrm{c}} \nonumber\\&#10;&amp;&amp;\mathrm{subject~to} ~~\mathrm{SINR}_k \geq \gamma_k, ~~\forall\,k, \nonumber\\&#10;&amp;&amp;\quad \quad \quad \quad \quad \sum_{k\in\K} \|\bm{v}_{nk}\|_2^2 \leq P_n^{\mathrm{max}}, ~~\forall\,n, \nonumber \\&#10;&amp;&amp; \quad \quad \quad \quad \quad |\theta_m| = 1, ~~\forall\,m. \nonumber&#10;\end{eqnarray}\end{document}&#10;"/>
  <p:tag name="IGUANATEXSIZE" val="18"/>
  <p:tag name="IGUANATEXCURSOR" val="10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2766.404"/>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narray}\label{prob:groupsparse}&#10;&amp;&amp;\underset{\{\bm{v}_{nk}\}}{\mathrm{minimize}} ~~\sum_{n\in\N}\sum_{k\in\K}\frac{1}{\eta_n}\|\bm{v}_{nk}\|_2^2 + \sum_{n \in \mathcal{N}} \sum_{k \in \mathcal{K}} P_{nk}^{\mathrm{c}}\|\bm{v}_{nk}\|_2 \nonumber\\&#10;&amp;&amp;\mathrm{subject~to} ~~\mathrm{SINR}_k \geq \gamma_k, ~~\forall\,k, \nonumber\\&#10;&amp;&amp;\quad \quad \quad \quad \quad \sum_{k\in\K} \|\bm{v}_{nk}\|_2^2 \leq P_n^{\mathrm{max}}, ~~\forall\,n, \nonumber \\&#10;&amp;&amp; \quad \quad \quad \quad \quad |\theta_m| = 1, ~~\forall\,m. \nonumber&#10;\end{eqnarray}\end{document}&#10;"/>
  <p:tag name="IGUANATEXSIZE" val="18"/>
  <p:tag name="IGUANATEXCURSOR" val="950"/>
  <p:tag name="TRANSPARENCY" val="True"/>
  <p:tag name="FILENAME" val=""/>
  <p:tag name="LATEXENGINEID" val="0"/>
  <p:tag name="TEMPFOLDER" val="c:\temp\"/>
  <p:tag name="LATEXFORMHEIGHT" val="327"/>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73.9783"/>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ell_{1,2}$&#10;\end{document}&#10;"/>
  <p:tag name="IGUANATEXSIZE" val="18"/>
  <p:tag name="IGUANATEXCURSOR" val="61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83.6895"/>
  <p:tag name="LATEXADDIN" val="\documentclass{article}&#10;\usepackage{amsmath}&#10;\usepackage{amssymb}&#10;\usepackage{mathrsfs}&#10;\usepackage{bm}&#10;\pagestyle{empty}&#10;\newcommand{\mini}{\operatorname{minimize}}&#10;\newcommand{\subj}{\operatorname{subject~to}}&#10;\begin{document}&#10;&#10;$\bm{{A}}=\bar{\bm{a}}\bar{\bm{a}}^{\sf H}$&#10;&#10;\end{document}"/>
  <p:tag name="IGUANATEXSIZE" val="12"/>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888.6389"/>
  <p:tag name="ORIGINALWIDTH" val="2832.396"/>
  <p:tag name="LATEXADDIN" val="\documentclass{article}&#10;\usepackage{amsmath}&#10;\usepackage{amssymb}&#10;\usepackage{mathrsfs}&#10;\usepackage{bm}&#10;\pagestyle{empty}&#10;\newcommand{\mini}{\operatorname{minimize}}&#10;\newcommand{\subj}{\operatorname{subject~to}}&#10;\newcommand{\trace}{{\rm Tr}}&#10;\begin{document}&#10;&#10;\begin{eqnarray}\label{prob:sub2matrixlifting}&#10;&amp;\mathrm{find} ~ &amp;\bm{A}\in\mathbb{C}^{(M+1)\times(M+1)} \nonumber\\&#10;&amp;\mathrm{subject~to~} &amp;\frac{\mathrm{Tr}\left(\bm{R}_{kk}\bm{A}\right) + \left|b_{kk}\right|^2}{\sum_{l \neq k}\mathrm{Tr}\left(\bm{R}_{kl}\bm{A}\right) + \left|b_{kl}\right|^2+\sigma_{k}^2} \geq \gamma_k, \forall k, \nonumber\\&#10;&amp; &amp;\bm{A}_{mm}=1, \mathrm{for}~m=1,\dots,M+1, \nonumber\\&#10;&amp; &amp;\bm{A} \succeq \bm{0}~~ \mathrm{and}~~\mathrm{rank}\left(\bm{A}\right)=1. \nonumber&#10;\end{eqnarray}&#10;&#10;\end{document}"/>
  <p:tag name="IGUANATEXSIZE" val="14"/>
  <p:tag name="IGUANATEXCURSOR" val="74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51.4061"/>
  <p:tag name="ORIGINALWIDTH" val="2664.417"/>
  <p:tag name="LATEXADDIN" val="\documentclass{article}&#10;\usepackage{amsmath}&#10;\usepackage{amssymb}&#10;\usepackage{mathrsfs}&#10;\usepackage{bm}&#10;\pagestyle{empty}&#10;\newcommand{\mini}{\operatorname{minimize}}&#10;\newcommand{\subj}{\operatorname{subject~to}}&#10;\begin{document}&#10;&#10;\begin{eqnarray}\label{prob:sub2original}&#10;&amp;\mathrm{find} ~&amp;\bm{a}\in\mathbb{C}^{M} \nonumber\\&#10;&amp;\mathrm{subject~ to~} ~&amp;\frac{\left|b_{kk}+\bm{a}^{\sf{H}}\bm{w}_{kk}\right|^2}{\sum_{l \neq k}\left|b_{kl}+\bm{a}^{\sf{H}}\bm{w}_{kl}\right|^2 + \sigma_{k}^2} \geq \gamma_k, \forall k, \nonumber\\&#10;&amp; &amp;\left|a_m\right|^2=1, \forall m. \nonumber&#10;\end{eqnarray}&#10;&#10;\end{document}"/>
  <p:tag name="IGUANATEXSIZE" val="14"/>
  <p:tag name="IGUANATEXCURSOR" val="56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76.228"/>
  <p:tag name="ORIGINALWIDTH" val="2881.89"/>
  <p:tag name="LATEXADDIN" val="\documentclass{article}&#10;\usepackage{amsmath}&#10;\usepackage{amssymb}&#10;\usepackage{mathrsfs}&#10;\usepackage{bm}&#10;\pagestyle{empty}&#10;\newcommand{\mini}{\operatorname{minimize}}&#10;\newcommand{\subj}{\operatorname{subject~to}}&#10;\begin{document}&#10;&#10;$\bm{a}=\left[\theta_1,\dots,\theta_M\right]^{\sf{H}},~&#10;\bm{w}_{kl} = \mathrm{diag}(\bm{h}_{r,k}^{\sf{H}})\tilde{\bm{G}}\bm{v}_l,~b_{kl} = \bm{h}_k^{\sf{H}}\bm{v}_l,$&#10;&#10;\end{document}"/>
  <p:tag name="IGUANATEXSIZE" val="12"/>
  <p:tag name="IGUANATEXCURSOR" val="39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28.159"/>
  <p:tag name="ORIGINALWIDTH" val="2707.162"/>
  <p:tag name="LATEXADDIN" val="\documentclass{article}&#10;\usepackage{amsmath}&#10;\usepackage{amssymb}&#10;\usepackage{mathrsfs}&#10;\usepackage{bm}&#10;\pagestyle{empty}&#10;\newcommand{\mini}{\operatorname{minimize}}&#10;\newcommand{\subj}{\operatorname{subject~to}}&#10;\newcommand{\trace}{{\rm Tr}}&#10;\newcommand{\rank}{\mathrm{rank}}&#10;\begin{document}&#10;&#10;\begin{eqnarray}\label{prob:sub2qcqp}&#10;&amp;\mathrm{find} &amp;\bar{\bm{a}}\in\mathbb{C}^{M+1} \nonumber\\&#10;&amp;\mathrm{subject~to~} &amp;\frac{\bar{\bm{a}}^{\sf{H}}\bm{R}_{kk}\bar{\bm{a}} + \left|b_{kk}\right|^2}{\sum_{l \neq k}\bar{\bm{a}}^{\sf{H}}\bm{R}_{kl}\bar{\bm{a}} + \left|b_{kl}\right|^2+\sigma_{k}^2} \geq \gamma_k, \forall k, \nonumber\\&#10;&amp; &amp; \left|\bar{a}_m\right|^2=1, \mathrm{for}~m=1,\dots,M+1.\nonumber&#10;\end{eqnarray}&#10;&#10;\end{document}"/>
  <p:tag name="IGUANATEXSIZE" val="14"/>
  <p:tag name="IGUANATEXCURSOR" val="69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75.4031"/>
  <p:tag name="ORIGINALWIDTH" val="2873.641"/>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narray}\label{prob:sub2DCA}&#10;&amp;\underset{\bm{A}\succeq \bm{0}}{\mathrm{minimize}} ~ &amp;\mathrm{Tr}(\bm{A}) - \|\bm{A}\|_2 \nonumber\\&#10;&amp;\mathrm{subject~to~} ~ &amp;\frac{\mathrm{Tr}\left(\bm{R}_{kk}\bm{A}\right) + \left|b_{kk}\right|^2}{\sum_{l \neq k}\mathrm{Tr}\left(\bm{R}_{kl}\bm{A}\right) + \left|b_{kl}\right|^2+\sigma_{k}^2} \geq \gamma_k, \forall k, \nonumber\\&#10;&amp; &amp;\bm{A}_{mm}=1, \mathrm{for}~m=1,\dots,M+1.\nonumber&#10;\end{eqnarray}&#10;\end{document}&#10;"/>
  <p:tag name="IGUANATEXSIZE" val="18"/>
  <p:tag name="IGUANATEXCURSOR" val="75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2305.962"/>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uation}&#10;\boldsymbol{R}_{kl}=\left[ \begin{array}{cc}{\boldsymbol{w}_{kl} \boldsymbol{w}_{kl}^{\sf{H}}} &amp; {\boldsymbol{w}_{kl} b_{kl}^{\sf{H}}} \\ {\boldsymbol{w}_{kl}^{\sf{H}} b_{kl}} &amp; {0}\end{array}\right], \quad \bar{\bm{a}}=\left[ \begin{array}{c}{\bm{a}} \\ {t}\end{array}\right], \nonumber&#10;\end{equation}&#10;\end{document}&#10;"/>
  <p:tag name="IGUANATEXSIZE" val="18"/>
  <p:tag name="IGUANATEXCURSOR" val="94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034.121"/>
  <p:tag name="LATEXADDIN" val="\documentclass{article}&#10;\usepackage{amsmath}&#10;\usepackage{bm}&#10;\newcommand{\bs}[1]{{\bm{#1}}}&#10;\pagestyle{empty}&#10;\begin{document}&#10;$\boldsymbol{x}_{n}=\sum_{k \in \mathcal{A}_{n}} \boldsymbol{v}_{n k} s_{k}$&#10;\end{document}"/>
  <p:tag name="IGUANATEXSIZE" val="18"/>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373.828"/>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egin{eqnarray}&#10;&amp;&amp;\mathrm{rank}(\bm{A})=1 \nonumber \\ \Longleftrightarrow \hspace{-1em}&amp;&amp;\mathrm{Tr}(\bm{A}) -\|\bm{A}\|_2 = 0, \nonumber&#10;\end{eqnarray}&#10;\end{document}&#10;"/>
  <p:tag name="IGUANATEXSIZE" val="18"/>
  <p:tag name="IGUANATEXCURSOR" val="69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5.98803"/>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bm{\Theta}$&#10;\end{document}&#10;"/>
  <p:tag name="IGUANATEXSIZE" val="18"/>
  <p:tag name="IGUANATEXCURSOR" val="64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73.9783"/>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ell_{1,2}$&#10;\end{document}&#10;"/>
  <p:tag name="IGUANATEXSIZE" val="18"/>
  <p:tag name="IGUANATEXCURSOR" val="61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73.9783"/>
  <p:tag name="LATEXADDIN" val="\documentclass{article}&#10;\usepackage{amsmath}&#10;\usepackage{bm}&#10;\usepackage{amsthm}&#10;\usepackage{hyperref}&#10;\usepackage{amssymb}&#10;\usepackage[lined,boxed,commentsnumbered, ruled]{algorithm2e}&#10;\usepackage{mathrsfs}&#10;\usepackage{algorithmic}&#10;\newcommand{\bs}[1]{{\bm{#1}}}&#10;\newcommand{\K}{\mathcal{K}}&#10;\newcommand{\N}{\mathcal{N}}&#10;\newcommand{\M}{\mathcal{M}}&#10;\newcommand{\A}{\mathcal{A}}&#10;\newcommand{\B}{\mathcal{B}}&#10;\newcommand{\T}{\mathcal{{T}}}&#10;\newcommand{\C}{\mathbb{C}}&#10;\newcommand{\D}{{\textrm{DL}}}&#10;\newcommand{\U}{\sf{\textrm{UL}}}&#10;\newcommand{\V}{\sf{\textrm{VDL}}}&#10;\renewcommand{\H}{\sf{H}}&#10;&#10;\pagestyle{empty}&#10;\begin{document}&#10;$\ell_{1,2}$&#10;\end{document}&#10;"/>
  <p:tag name="IGUANATEXSIZE" val="18"/>
  <p:tag name="IGUANATEXCURSOR" val="6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124.5"/>
  <p:tag name="ORIGINALWIDTH" val="339.75"/>
  <p:tag name="OUTPUTDPI" val="1200"/>
  <p:tag name="LATEXADDIN" val="\documentclass{article}&#10;\usepackage{amsmath}&#10;\usepackage{amssymb}&#10;\usepackage{bm}&#10;\newcommand{\bs}[1]{{\bm{#1}}}&#10;\pagestyle{empty}&#10;\begin{document}&#10;$\phi_k(d_k)$ &#10;\end{document}"/>
  <p:tag name="IGUANATEXSIZE" val="18"/>
  <p:tag name="IGUANATEXCURSOR" val="155"/>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usepackage{amssymb}&#10;\usepackage{bm}&#10;\newcommand{\bs}[1]{{\bm{#1}}}&#10;\pagestyle{empty}&#10;\begin{document}&#10;$n$&#10;\end{document}"/>
  <p:tag name="IGUANATEXSIZE" val="18"/>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56.25"/>
  <p:tag name="ORIGINALWIDTH" val="68.25"/>
  <p:tag name="OUTPUTDPI" val="1200"/>
  <p:tag name="LATEXADDIN" val="\documentclass{article}&#10;\usepackage{amsmath}&#10;\usepackage{amssymb}&#10;\usepackage{bm}&#10;\newcommand{\bs}[1]{{\bm{#1}}}&#10;\pagestyle{empty}&#10;\begin{document}&#10;$n$&#10;\end{document}"/>
  <p:tag name="IGUANATEXSIZE" val="20"/>
  <p:tag name="IGUANATEXCURSOR" val="150"/>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56.25"/>
  <p:tag name="ORIGINALWIDTH" val="68.25"/>
  <p:tag name="OUTPUTDPI" val="1200"/>
  <p:tag name="LATEXADDIN" val="\documentclass{article}&#10;\usepackage{amsmath}&#10;\usepackage{amssymb}&#10;\usepackage{bm}&#10;\newcommand{\bs}[1]{{\bm{#1}}}&#10;\pagestyle{empty}&#10;\begin{document}&#10;$n$&#10;\end{document}"/>
  <p:tag name="IGUANATEXSIZE" val="20"/>
  <p:tag name="IGUANATEXCURSOR" val="150"/>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4.9644"/>
  <p:tag name="ORIGINALWIDTH" val="2296.213"/>
  <p:tag name="LATEXADDIN" val="\documentclass{article}&#10;\usepackage{amsmath}&#10;\usepackage{amssymb}&#10;\usepackage{bm}&#10;\newcommand{\bs}[1]{{\bm{#1}}}&#10;\pagestyle{empty}&#10;\begin{document}&#10;$\operatorname{SINR}_{k}(\mathcal{A})=\frac{\left|\sum_{n \in \mathcal{N}} \mathbf{1}_{\left\{k \in \mathcal{A}_{n}\right\}}\boldsymbol{g}_{n k}^{\mathrm{H}} \boldsymbol{v}_{n k}\right|^{2}}{\sum_{l \neq k}\left|\sum_{n \in \mathcal{N}} \mathbf{1}_{\left\{l \in \mathcal{A}_{n}\right\}}\boldsymbol{g}_{n k}^{\mathrm{H}} \boldsymbol{v}_{n l}\right|^{2}+\sigma_{k}^{2}}$&#10;\end{document}"/>
  <p:tag name="IGUANATEXSIZE" val="18"/>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Dividend">
  <a:themeElements>
    <a:clrScheme name="Yuanming">
      <a:dk1>
        <a:sysClr val="windowText" lastClr="000000"/>
      </a:dk1>
      <a:lt1>
        <a:sysClr val="window" lastClr="FFFFFF"/>
      </a:lt1>
      <a:dk2>
        <a:srgbClr val="3D3D3D"/>
      </a:dk2>
      <a:lt2>
        <a:srgbClr val="EBEBEB"/>
      </a:lt2>
      <a:accent1>
        <a:srgbClr val="004586"/>
      </a:accent1>
      <a:accent2>
        <a:srgbClr val="743481"/>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TC103457464[[fn=Dividend]]</Template>
  <TotalTime>68003</TotalTime>
  <Words>3061</Words>
  <Application>Microsoft Macintosh PowerPoint</Application>
  <PresentationFormat>全屏显示(16:9)</PresentationFormat>
  <Paragraphs>260</Paragraphs>
  <Slides>29</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Calibri</vt:lpstr>
      <vt:lpstr>Edwardian Script ITC</vt:lpstr>
      <vt:lpstr>Gill Sans MT</vt:lpstr>
      <vt:lpstr>Times New Roman</vt:lpstr>
      <vt:lpstr>Wingdings</vt:lpstr>
      <vt:lpstr>Wingdings 2</vt:lpstr>
      <vt:lpstr>华文中宋</vt:lpstr>
      <vt:lpstr>宋体</vt:lpstr>
      <vt:lpstr>微软雅黑</vt:lpstr>
      <vt:lpstr>Arial</vt:lpstr>
      <vt:lpstr>Dividend</vt:lpstr>
      <vt:lpstr>Reconfigurable Intelligent Surface for Green Edge Inference in Machine Learning</vt:lpstr>
      <vt:lpstr>Outline</vt:lpstr>
      <vt:lpstr>Vignettes A: Energy-efficient edge cooperative inference</vt:lpstr>
      <vt:lpstr>Why edge inference?</vt:lpstr>
      <vt:lpstr>AI is changing our lives</vt:lpstr>
      <vt:lpstr>Models are getting larger</vt:lpstr>
      <vt:lpstr>The first challenge: model size</vt:lpstr>
      <vt:lpstr>The second challenge: energy</vt:lpstr>
      <vt:lpstr>The third challenge: speed</vt:lpstr>
      <vt:lpstr>How to make deep learning more energy-efficient?</vt:lpstr>
      <vt:lpstr>Edge inference for deep neural networks</vt:lpstr>
      <vt:lpstr>Computation power consumption</vt:lpstr>
      <vt:lpstr>Vignettes B: Reconfigurable intelligent surface  empowered edge inference</vt:lpstr>
      <vt:lpstr>Smart radio environments</vt:lpstr>
      <vt:lpstr>Reconfigurable intelligent surface </vt:lpstr>
      <vt:lpstr>Reconfigurable intelligent surface meet wireless networks</vt:lpstr>
      <vt:lpstr>RIS empowered edge inference</vt:lpstr>
      <vt:lpstr>Signal model</vt:lpstr>
      <vt:lpstr>Energy-efficient edge inference</vt:lpstr>
      <vt:lpstr>Group Sparsity Inducing and An Alternating Framework </vt:lpstr>
      <vt:lpstr>Group sparse beamforming for power minimization</vt:lpstr>
      <vt:lpstr>Group sparse beamforming for power minimization</vt:lpstr>
      <vt:lpstr>An alternating framework</vt:lpstr>
      <vt:lpstr>An alternating framework</vt:lpstr>
      <vt:lpstr>Simulation Results</vt:lpstr>
      <vt:lpstr>Simulation Results</vt:lpstr>
      <vt:lpstr>Concluding remarks</vt:lpstr>
      <vt:lpstr>To learn more…</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Estimation for Cloud-RAN</dc:title>
  <dc:creator>Yuanming SHI</dc:creator>
  <cp:lastModifiedBy>Microsoft Office 用户</cp:lastModifiedBy>
  <cp:revision>3892</cp:revision>
  <cp:lastPrinted>2017-11-11T08:02:26Z</cp:lastPrinted>
  <dcterms:created xsi:type="dcterms:W3CDTF">2013-07-11T09:20:02Z</dcterms:created>
  <dcterms:modified xsi:type="dcterms:W3CDTF">2019-12-07T10:08:56Z</dcterms:modified>
</cp:coreProperties>
</file>